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5" r:id="rId3"/>
  </p:sldMasterIdLst>
  <p:notesMasterIdLst>
    <p:notesMasterId r:id="rId47"/>
  </p:notesMasterIdLst>
  <p:handoutMasterIdLst>
    <p:handoutMasterId r:id="rId48"/>
  </p:handoutMasterIdLst>
  <p:sldIdLst>
    <p:sldId id="331" r:id="rId4"/>
    <p:sldId id="386" r:id="rId5"/>
    <p:sldId id="345" r:id="rId6"/>
    <p:sldId id="424" r:id="rId7"/>
    <p:sldId id="472" r:id="rId8"/>
    <p:sldId id="425" r:id="rId9"/>
    <p:sldId id="465" r:id="rId10"/>
    <p:sldId id="428" r:id="rId11"/>
    <p:sldId id="385" r:id="rId12"/>
    <p:sldId id="466" r:id="rId13"/>
    <p:sldId id="383" r:id="rId14"/>
    <p:sldId id="427" r:id="rId15"/>
    <p:sldId id="429" r:id="rId16"/>
    <p:sldId id="431" r:id="rId17"/>
    <p:sldId id="434" r:id="rId18"/>
    <p:sldId id="433" r:id="rId19"/>
    <p:sldId id="435" r:id="rId20"/>
    <p:sldId id="414" r:id="rId21"/>
    <p:sldId id="436" r:id="rId22"/>
    <p:sldId id="437" r:id="rId23"/>
    <p:sldId id="467" r:id="rId24"/>
    <p:sldId id="439" r:id="rId25"/>
    <p:sldId id="440" r:id="rId26"/>
    <p:sldId id="441" r:id="rId27"/>
    <p:sldId id="442" r:id="rId28"/>
    <p:sldId id="470" r:id="rId29"/>
    <p:sldId id="468" r:id="rId30"/>
    <p:sldId id="445" r:id="rId31"/>
    <p:sldId id="446" r:id="rId32"/>
    <p:sldId id="405" r:id="rId33"/>
    <p:sldId id="449" r:id="rId34"/>
    <p:sldId id="471" r:id="rId35"/>
    <p:sldId id="462" r:id="rId36"/>
    <p:sldId id="463" r:id="rId37"/>
    <p:sldId id="464" r:id="rId38"/>
    <p:sldId id="461" r:id="rId39"/>
    <p:sldId id="415" r:id="rId40"/>
    <p:sldId id="416" r:id="rId41"/>
    <p:sldId id="417" r:id="rId42"/>
    <p:sldId id="420" r:id="rId43"/>
    <p:sldId id="422" r:id="rId44"/>
    <p:sldId id="373" r:id="rId45"/>
    <p:sldId id="421" r:id="rId46"/>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0CE"/>
    <a:srgbClr val="545E74"/>
    <a:srgbClr val="034680"/>
    <a:srgbClr val="377BBB"/>
    <a:srgbClr val="000000"/>
    <a:srgbClr val="030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71384" autoAdjust="0"/>
  </p:normalViewPr>
  <p:slideViewPr>
    <p:cSldViewPr snapToGrid="0">
      <p:cViewPr varScale="1">
        <p:scale>
          <a:sx n="52" d="100"/>
          <a:sy n="52" d="100"/>
        </p:scale>
        <p:origin x="1206" y="60"/>
      </p:cViewPr>
      <p:guideLst/>
    </p:cSldViewPr>
  </p:slideViewPr>
  <p:outlineViewPr>
    <p:cViewPr>
      <p:scale>
        <a:sx n="33" d="100"/>
        <a:sy n="33" d="100"/>
      </p:scale>
      <p:origin x="0" y="-64652"/>
    </p:cViewPr>
  </p:outlineViewPr>
  <p:notesTextViewPr>
    <p:cViewPr>
      <p:scale>
        <a:sx n="1" d="1"/>
        <a:sy n="1" d="1"/>
      </p:scale>
      <p:origin x="0" y="0"/>
    </p:cViewPr>
  </p:notesTextViewPr>
  <p:sorterViewPr>
    <p:cViewPr>
      <p:scale>
        <a:sx n="100" d="100"/>
        <a:sy n="100" d="100"/>
      </p:scale>
      <p:origin x="0" y="-1256"/>
    </p:cViewPr>
  </p:sorterViewPr>
  <p:notesViewPr>
    <p:cSldViewPr snapToGrid="0" showGuides="1">
      <p:cViewPr varScale="1">
        <p:scale>
          <a:sx n="85" d="100"/>
          <a:sy n="85" d="100"/>
        </p:scale>
        <p:origin x="100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8/19/2020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dirty="0"/>
          </a:p>
        </p:txBody>
      </p:sp>
    </p:spTree>
    <p:custDataLst>
      <p:tags r:id="rId2"/>
    </p:custDataLst>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8/19/2020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Tree>
    <p:extLst>
      <p:ext uri="{BB962C8B-B14F-4D97-AF65-F5344CB8AC3E}">
        <p14:creationId xmlns:p14="http://schemas.microsoft.com/office/powerpoint/2010/main" val="31639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lumMod val="75000"/>
                  </a:schemeClr>
                </a:solidFill>
              </a:rPr>
              <a:t>Born from the Disability Program Navigator (DPN) Initiative and its successor, the Disability Employment Initiative (DEI), the Integrated Resource Team (IRT) model was developed in response to the challenge of developing a coordinated approach to service delivery across multiple services systems based on the needs of an individual consumer.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dirty="0"/>
          </a:p>
        </p:txBody>
      </p:sp>
    </p:spTree>
    <p:extLst>
      <p:ext uri="{BB962C8B-B14F-4D97-AF65-F5344CB8AC3E}">
        <p14:creationId xmlns:p14="http://schemas.microsoft.com/office/powerpoint/2010/main" val="157684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dirty="0"/>
          </a:p>
        </p:txBody>
      </p:sp>
    </p:spTree>
    <p:extLst>
      <p:ext uri="{BB962C8B-B14F-4D97-AF65-F5344CB8AC3E}">
        <p14:creationId xmlns:p14="http://schemas.microsoft.com/office/powerpoint/2010/main" val="137177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lnSpc>
                <a:spcPct val="100000"/>
              </a:lnSpc>
              <a:buFont typeface="Wingdings" pitchFamily="2" charset="2"/>
              <a:buChar char="Ø"/>
              <a:defRPr/>
            </a:pPr>
            <a:r>
              <a:rPr lang="en-US" dirty="0">
                <a:cs typeface="Arial" charset="0"/>
              </a:rPr>
              <a:t>An IRT is initiated on behalf of an individual customer who is experiencing multiple challenges to employment in order to address that individual’s specific needs. </a:t>
            </a:r>
          </a:p>
          <a:p>
            <a:pPr>
              <a:lnSpc>
                <a:spcPct val="100000"/>
              </a:lnSpc>
              <a:buFont typeface="Wingdings" pitchFamily="2" charset="2"/>
              <a:buChar char="Ø"/>
              <a:defRPr/>
            </a:pPr>
            <a:r>
              <a:rPr lang="en-US" dirty="0">
                <a:cs typeface="Arial" charset="0"/>
              </a:rPr>
              <a:t>It brings together a team of diverse service providers, including community and partner agencies and other core partners, who work together with the individual to strategize how services can be coordinated to reach and maintain an employment goal. </a:t>
            </a:r>
          </a:p>
          <a:p>
            <a:pPr>
              <a:lnSpc>
                <a:spcPct val="100000"/>
              </a:lnSpc>
              <a:spcAft>
                <a:spcPts val="600"/>
              </a:spcAft>
              <a:buFont typeface="Wingdings" pitchFamily="2" charset="2"/>
              <a:buChar char="Ø"/>
              <a:defRPr/>
            </a:pPr>
            <a:r>
              <a:rPr lang="en-US" dirty="0">
                <a:cs typeface="Arial" charset="0"/>
              </a:rPr>
              <a:t>The customer and the team of service providers come together to establish three main components:</a:t>
            </a:r>
            <a:endParaRPr lang="en-US" sz="200" dirty="0"/>
          </a:p>
          <a:p>
            <a:pPr marL="906145" lvl="2" indent="-312738">
              <a:lnSpc>
                <a:spcPct val="100000"/>
              </a:lnSpc>
              <a:spcBef>
                <a:spcPts val="0"/>
              </a:spcBef>
              <a:buFont typeface="Wingdings" pitchFamily="2" charset="2"/>
              <a:buChar char="ü"/>
              <a:defRPr/>
            </a:pPr>
            <a:r>
              <a:rPr lang="en-US" sz="2200" dirty="0">
                <a:latin typeface="+mn-lt"/>
                <a:cs typeface="Arial" charset="0"/>
              </a:rPr>
              <a:t>Customer-identified, mutually agreed upon, employment goal</a:t>
            </a:r>
          </a:p>
          <a:p>
            <a:pPr marL="906145" lvl="2" indent="-312738">
              <a:lnSpc>
                <a:spcPct val="100000"/>
              </a:lnSpc>
              <a:spcBef>
                <a:spcPts val="0"/>
              </a:spcBef>
              <a:buFont typeface="Wingdings" pitchFamily="2" charset="2"/>
              <a:buChar char="ü"/>
              <a:defRPr/>
            </a:pPr>
            <a:r>
              <a:rPr lang="en-US" sz="2200" dirty="0">
                <a:latin typeface="+mn-lt"/>
                <a:cs typeface="Arial" charset="0"/>
              </a:rPr>
              <a:t>Lines of Communication</a:t>
            </a:r>
          </a:p>
          <a:p>
            <a:pPr marL="906145" lvl="2" indent="-312738">
              <a:lnSpc>
                <a:spcPct val="100000"/>
              </a:lnSpc>
              <a:spcBef>
                <a:spcPts val="0"/>
              </a:spcBef>
              <a:buFont typeface="Wingdings" pitchFamily="2" charset="2"/>
              <a:buChar char="ü"/>
              <a:defRPr/>
            </a:pPr>
            <a:r>
              <a:rPr lang="en-US" sz="2200" dirty="0">
                <a:latin typeface="+mn-lt"/>
                <a:cs typeface="Arial" charset="0"/>
              </a:rPr>
              <a:t>Sequence of Services.</a:t>
            </a:r>
          </a:p>
          <a:p>
            <a:endParaRPr lang="en-US" sz="1100" b="0"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dirty="0"/>
          </a:p>
        </p:txBody>
      </p:sp>
    </p:spTree>
    <p:extLst>
      <p:ext uri="{BB962C8B-B14F-4D97-AF65-F5344CB8AC3E}">
        <p14:creationId xmlns:p14="http://schemas.microsoft.com/office/powerpoint/2010/main" val="101642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457200" lvl="1" indent="-457200">
              <a:lnSpc>
                <a:spcPct val="100000"/>
              </a:lnSpc>
              <a:buFont typeface="Wingdings" pitchFamily="2" charset="2"/>
              <a:buChar char="Ø"/>
            </a:pPr>
            <a:r>
              <a:rPr lang="en-US" sz="2600" dirty="0">
                <a:solidFill>
                  <a:srgbClr val="034680"/>
                </a:solidFill>
                <a:cs typeface="Arial" charset="0"/>
              </a:rPr>
              <a:t>Enhance cross-agency, cross-system collaboration and communication to better leverage available resources in a seamless way for an individual customer.</a:t>
            </a:r>
          </a:p>
          <a:p>
            <a:pPr marL="457200" lvl="1" indent="-457200">
              <a:lnSpc>
                <a:spcPct val="100000"/>
              </a:lnSpc>
              <a:buFont typeface="Wingdings" pitchFamily="2" charset="2"/>
              <a:buChar char="Ø"/>
            </a:pPr>
            <a:r>
              <a:rPr lang="en-US" sz="2600" dirty="0">
                <a:solidFill>
                  <a:srgbClr val="034680"/>
                </a:solidFill>
                <a:cs typeface="Arial" charset="0"/>
              </a:rPr>
              <a:t>Help partner agencies see the benefit of collaboration, which, in turn,  makes everyone’s job easier. </a:t>
            </a:r>
          </a:p>
          <a:p>
            <a:pPr marL="457200" lvl="1" indent="-457200">
              <a:lnSpc>
                <a:spcPct val="100000"/>
              </a:lnSpc>
              <a:buFont typeface="Wingdings" pitchFamily="2" charset="2"/>
              <a:buChar char="Ø"/>
            </a:pPr>
            <a:r>
              <a:rPr lang="en-US" sz="2600" dirty="0">
                <a:solidFill>
                  <a:srgbClr val="034680"/>
                </a:solidFill>
                <a:cs typeface="Arial" charset="0"/>
              </a:rPr>
              <a:t>Promotes informal collaboration and relationship building by bringing together public and private sector representatives from the community to work together to assist an individual in meeting their employment goal.</a:t>
            </a:r>
          </a:p>
          <a:p>
            <a:pPr marL="457200" lvl="1" indent="-457200">
              <a:lnSpc>
                <a:spcPct val="100000"/>
              </a:lnSpc>
              <a:buFont typeface="Wingdings" pitchFamily="2" charset="2"/>
              <a:buChar char="Ø"/>
            </a:pPr>
            <a:r>
              <a:rPr lang="en-US" sz="2600" dirty="0">
                <a:solidFill>
                  <a:srgbClr val="034680"/>
                </a:solidFill>
                <a:cs typeface="Arial" charset="0"/>
              </a:rPr>
              <a:t>Allows the members to coordinate resources, both financial and</a:t>
            </a:r>
            <a:br>
              <a:rPr lang="en-US" sz="2600" dirty="0">
                <a:solidFill>
                  <a:srgbClr val="034680"/>
                </a:solidFill>
                <a:cs typeface="Arial" charset="0"/>
              </a:rPr>
            </a:br>
            <a:r>
              <a:rPr lang="en-US" sz="2600" dirty="0">
                <a:solidFill>
                  <a:srgbClr val="034680"/>
                </a:solidFill>
                <a:cs typeface="Arial" charset="0"/>
              </a:rPr>
              <a:t>non-financial, at a customer level around a shared employment goal.</a:t>
            </a:r>
          </a:p>
          <a:p>
            <a:pPr>
              <a:lnSpc>
                <a:spcPct val="100000"/>
              </a:lnSpc>
              <a:buFont typeface="Wingdings" pitchFamily="2" charset="2"/>
              <a:buChar char="Ø"/>
            </a:pPr>
            <a:r>
              <a:rPr lang="en-US" sz="2600" dirty="0"/>
              <a:t>The IRT is a customer driven approach where the customer participates in the IRT as an integral member of the team. Members of the team are based on the customer’s unique needs.</a:t>
            </a:r>
          </a:p>
          <a:p>
            <a:pPr>
              <a:lnSpc>
                <a:spcPct val="100000"/>
              </a:lnSpc>
              <a:buFont typeface="Wingdings" pitchFamily="2" charset="2"/>
              <a:buChar char="Ø"/>
            </a:pPr>
            <a:r>
              <a:rPr lang="en-US" sz="2600" dirty="0"/>
              <a:t>The IRT, through its collaborative and coordinated approach to service delivery with its shared customers, shared resources and shared outcomes, creates a mechanism for shared accountability.</a:t>
            </a:r>
          </a:p>
          <a:p>
            <a:pPr>
              <a:lnSpc>
                <a:spcPct val="100000"/>
              </a:lnSpc>
              <a:buFont typeface="Wingdings" pitchFamily="2" charset="2"/>
              <a:buChar char="Ø"/>
            </a:pPr>
            <a:r>
              <a:rPr lang="en-US" sz="2600" dirty="0"/>
              <a:t>Additionally, by sharing customers, agencies can share resources and ultimately are able to address the needs of more people.</a:t>
            </a:r>
          </a:p>
          <a:p>
            <a:pPr marL="457200" lvl="1" indent="-457200">
              <a:lnSpc>
                <a:spcPct val="100000"/>
              </a:lnSpc>
              <a:buFont typeface="Wingdings" pitchFamily="2" charset="2"/>
              <a:buChar char="Ø"/>
            </a:pPr>
            <a:endParaRPr lang="en-US" sz="2600" dirty="0">
              <a:solidFill>
                <a:srgbClr val="034680"/>
              </a:solidFill>
              <a:cs typeface="Arial" charset="0"/>
            </a:endParaRPr>
          </a:p>
          <a:p>
            <a:endParaRPr lang="en-US" sz="1000" b="0"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a:xfrm>
            <a:off x="3886200" y="8740776"/>
            <a:ext cx="2971800" cy="458787"/>
          </a:xfrm>
        </p:spPr>
        <p:txBody>
          <a:bodyPr/>
          <a:lstStyle/>
          <a:p>
            <a:fld id="{69C971FF-EF28-4195-A575-329446EFAA55}" type="slidenum">
              <a:rPr lang="en-US" smtClean="0"/>
              <a:t>14</a:t>
            </a:fld>
            <a:endParaRPr lang="en-US" dirty="0"/>
          </a:p>
        </p:txBody>
      </p:sp>
    </p:spTree>
    <p:extLst>
      <p:ext uri="{BB962C8B-B14F-4D97-AF65-F5344CB8AC3E}">
        <p14:creationId xmlns:p14="http://schemas.microsoft.com/office/powerpoint/2010/main" val="2007614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dirty="0"/>
          </a:p>
        </p:txBody>
      </p:sp>
    </p:spTree>
    <p:extLst>
      <p:ext uri="{BB962C8B-B14F-4D97-AF65-F5344CB8AC3E}">
        <p14:creationId xmlns:p14="http://schemas.microsoft.com/office/powerpoint/2010/main" val="2673448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16</a:t>
            </a:fld>
            <a:endParaRPr lang="en-US" dirty="0"/>
          </a:p>
        </p:txBody>
      </p:sp>
    </p:spTree>
    <p:extLst>
      <p:ext uri="{BB962C8B-B14F-4D97-AF65-F5344CB8AC3E}">
        <p14:creationId xmlns:p14="http://schemas.microsoft.com/office/powerpoint/2010/main" val="370825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dirty="0"/>
          </a:p>
        </p:txBody>
      </p:sp>
    </p:spTree>
    <p:extLst>
      <p:ext uri="{BB962C8B-B14F-4D97-AF65-F5344CB8AC3E}">
        <p14:creationId xmlns:p14="http://schemas.microsoft.com/office/powerpoint/2010/main" val="284868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dirty="0"/>
          </a:p>
        </p:txBody>
      </p:sp>
    </p:spTree>
    <p:extLst>
      <p:ext uri="{BB962C8B-B14F-4D97-AF65-F5344CB8AC3E}">
        <p14:creationId xmlns:p14="http://schemas.microsoft.com/office/powerpoint/2010/main" val="2800464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0000"/>
                </a:solidFill>
              </a:rPr>
              <a:t>Turn over to Sarah</a:t>
            </a:r>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dirty="0"/>
          </a:p>
        </p:txBody>
      </p:sp>
    </p:spTree>
    <p:extLst>
      <p:ext uri="{BB962C8B-B14F-4D97-AF65-F5344CB8AC3E}">
        <p14:creationId xmlns:p14="http://schemas.microsoft.com/office/powerpoint/2010/main" val="3250111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anose="02020603050405020304" pitchFamily="18" charset="0"/>
              </a:defRPr>
            </a:lvl1pPr>
            <a:lvl2pPr marL="742950" indent="-285750" defTabSz="931863" eaLnBrk="0" hangingPunct="0">
              <a:defRPr sz="2400">
                <a:solidFill>
                  <a:schemeClr val="tx1"/>
                </a:solidFill>
                <a:latin typeface="Times New Roman" panose="02020603050405020304" pitchFamily="18" charset="0"/>
              </a:defRPr>
            </a:lvl2pPr>
            <a:lvl3pPr marL="1143000" indent="-228600" defTabSz="931863" eaLnBrk="0" hangingPunct="0">
              <a:defRPr sz="2400">
                <a:solidFill>
                  <a:schemeClr val="tx1"/>
                </a:solidFill>
                <a:latin typeface="Times New Roman" panose="02020603050405020304" pitchFamily="18" charset="0"/>
              </a:defRPr>
            </a:lvl3pPr>
            <a:lvl4pPr marL="1600200" indent="-228600" defTabSz="931863" eaLnBrk="0" hangingPunct="0">
              <a:defRPr sz="2400">
                <a:solidFill>
                  <a:schemeClr val="tx1"/>
                </a:solidFill>
                <a:latin typeface="Times New Roman" panose="02020603050405020304" pitchFamily="18" charset="0"/>
              </a:defRPr>
            </a:lvl4pPr>
            <a:lvl5pPr marL="2057400" indent="-228600" defTabSz="931863" eaLnBrk="0" hangingPunct="0">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739F8D5-1F18-408E-877A-E0B1FCEE315C}"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84443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53008-E8E5-4109-AEB5-FAD2705263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57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800" dirty="0">
              <a:solidFill>
                <a:schemeClr val="tx2"/>
              </a:solidFill>
              <a:cs typeface="Times New Roman" panose="02020603050405020304" pitchFamily="18" charset="0"/>
            </a:endParaRPr>
          </a:p>
          <a:p>
            <a:endParaRPr lang="en-US" sz="800"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971FF-EF28-4195-A575-329446EFAA55}"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43633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9551B-9F0E-2F4D-B7F3-3B21DB1E18C0}" type="slidenum">
              <a:rPr lang="en-US" smtClean="0"/>
              <a:t>22</a:t>
            </a:fld>
            <a:endParaRPr lang="en-US" dirty="0"/>
          </a:p>
        </p:txBody>
      </p:sp>
    </p:spTree>
    <p:extLst>
      <p:ext uri="{BB962C8B-B14F-4D97-AF65-F5344CB8AC3E}">
        <p14:creationId xmlns:p14="http://schemas.microsoft.com/office/powerpoint/2010/main" val="4062015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b="0"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23</a:t>
            </a:fld>
            <a:endParaRPr lang="en-US" dirty="0"/>
          </a:p>
        </p:txBody>
      </p:sp>
    </p:spTree>
    <p:extLst>
      <p:ext uri="{BB962C8B-B14F-4D97-AF65-F5344CB8AC3E}">
        <p14:creationId xmlns:p14="http://schemas.microsoft.com/office/powerpoint/2010/main" val="3130450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b="0"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24</a:t>
            </a:fld>
            <a:endParaRPr lang="en-US" dirty="0"/>
          </a:p>
        </p:txBody>
      </p:sp>
    </p:spTree>
    <p:extLst>
      <p:ext uri="{BB962C8B-B14F-4D97-AF65-F5344CB8AC3E}">
        <p14:creationId xmlns:p14="http://schemas.microsoft.com/office/powerpoint/2010/main" val="3891160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b="0"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25</a:t>
            </a:fld>
            <a:endParaRPr lang="en-US" dirty="0"/>
          </a:p>
        </p:txBody>
      </p:sp>
    </p:spTree>
    <p:extLst>
      <p:ext uri="{BB962C8B-B14F-4D97-AF65-F5344CB8AC3E}">
        <p14:creationId xmlns:p14="http://schemas.microsoft.com/office/powerpoint/2010/main" val="1399330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549768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544327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29</a:t>
            </a:fld>
            <a:endParaRPr lang="en-US" dirty="0"/>
          </a:p>
        </p:txBody>
      </p:sp>
    </p:spTree>
    <p:extLst>
      <p:ext uri="{BB962C8B-B14F-4D97-AF65-F5344CB8AC3E}">
        <p14:creationId xmlns:p14="http://schemas.microsoft.com/office/powerpoint/2010/main" val="25540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2800" b="0" dirty="0">
              <a:solidFill>
                <a:srgbClr val="0000FF"/>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30</a:t>
            </a:fld>
            <a:endParaRPr lang="en-US" dirty="0"/>
          </a:p>
        </p:txBody>
      </p:sp>
    </p:spTree>
    <p:extLst>
      <p:ext uri="{BB962C8B-B14F-4D97-AF65-F5344CB8AC3E}">
        <p14:creationId xmlns:p14="http://schemas.microsoft.com/office/powerpoint/2010/main" val="100275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b="0" dirty="0">
              <a:solidFill>
                <a:schemeClr val="tx2"/>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31</a:t>
            </a:fld>
            <a:endParaRPr lang="en-US" dirty="0"/>
          </a:p>
        </p:txBody>
      </p:sp>
    </p:spTree>
    <p:extLst>
      <p:ext uri="{BB962C8B-B14F-4D97-AF65-F5344CB8AC3E}">
        <p14:creationId xmlns:p14="http://schemas.microsoft.com/office/powerpoint/2010/main" val="25329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996305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0000"/>
                </a:solidFill>
              </a:rPr>
              <a:t>Turn over to Sarah</a:t>
            </a:r>
          </a:p>
        </p:txBody>
      </p:sp>
      <p:sp>
        <p:nvSpPr>
          <p:cNvPr id="4" name="Slide Number Placeholder 3"/>
          <p:cNvSpPr>
            <a:spLocks noGrp="1"/>
          </p:cNvSpPr>
          <p:nvPr>
            <p:ph type="sldNum" sz="quarter" idx="10"/>
          </p:nvPr>
        </p:nvSpPr>
        <p:spPr/>
        <p:txBody>
          <a:bodyPr/>
          <a:lstStyle/>
          <a:p>
            <a:fld id="{1B9A179D-2D27-49E2-B022-8EDDA2EFE682}" type="slidenum">
              <a:rPr lang="en-US" smtClean="0"/>
              <a:t>32</a:t>
            </a:fld>
            <a:endParaRPr lang="en-US" dirty="0"/>
          </a:p>
        </p:txBody>
      </p:sp>
    </p:spTree>
    <p:extLst>
      <p:ext uri="{BB962C8B-B14F-4D97-AF65-F5344CB8AC3E}">
        <p14:creationId xmlns:p14="http://schemas.microsoft.com/office/powerpoint/2010/main" val="4199736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Nikki</a:t>
            </a:r>
          </a:p>
        </p:txBody>
      </p:sp>
      <p:sp>
        <p:nvSpPr>
          <p:cNvPr id="4" name="Slide Number Placeholder 3"/>
          <p:cNvSpPr>
            <a:spLocks noGrp="1"/>
          </p:cNvSpPr>
          <p:nvPr>
            <p:ph type="sldNum" sz="quarter" idx="5"/>
          </p:nvPr>
        </p:nvSpPr>
        <p:spPr/>
        <p:txBody>
          <a:bodyPr/>
          <a:lstStyle/>
          <a:p>
            <a:fld id="{1B9A179D-2D27-49E2-B022-8EDDA2EFE682}" type="slidenum">
              <a:rPr lang="en-US" smtClean="0"/>
              <a:t>33</a:t>
            </a:fld>
            <a:endParaRPr lang="en-US" dirty="0"/>
          </a:p>
        </p:txBody>
      </p:sp>
    </p:spTree>
    <p:extLst>
      <p:ext uri="{BB962C8B-B14F-4D97-AF65-F5344CB8AC3E}">
        <p14:creationId xmlns:p14="http://schemas.microsoft.com/office/powerpoint/2010/main" val="918556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36</a:t>
            </a:fld>
            <a:endParaRPr lang="en-US" dirty="0"/>
          </a:p>
        </p:txBody>
      </p:sp>
    </p:spTree>
    <p:extLst>
      <p:ext uri="{BB962C8B-B14F-4D97-AF65-F5344CB8AC3E}">
        <p14:creationId xmlns:p14="http://schemas.microsoft.com/office/powerpoint/2010/main" val="2735095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2800" b="0" dirty="0">
              <a:solidFill>
                <a:srgbClr val="0000FF"/>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37</a:t>
            </a:fld>
            <a:endParaRPr lang="en-US" dirty="0"/>
          </a:p>
        </p:txBody>
      </p:sp>
    </p:spTree>
    <p:extLst>
      <p:ext uri="{BB962C8B-B14F-4D97-AF65-F5344CB8AC3E}">
        <p14:creationId xmlns:p14="http://schemas.microsoft.com/office/powerpoint/2010/main" val="1746536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2800" b="0" dirty="0">
              <a:solidFill>
                <a:srgbClr val="0000FF"/>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38</a:t>
            </a:fld>
            <a:endParaRPr lang="en-US" dirty="0"/>
          </a:p>
        </p:txBody>
      </p:sp>
    </p:spTree>
    <p:extLst>
      <p:ext uri="{BB962C8B-B14F-4D97-AF65-F5344CB8AC3E}">
        <p14:creationId xmlns:p14="http://schemas.microsoft.com/office/powerpoint/2010/main" val="2904696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2800" b="0" dirty="0">
              <a:solidFill>
                <a:srgbClr val="0000FF"/>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39</a:t>
            </a:fld>
            <a:endParaRPr lang="en-US" dirty="0"/>
          </a:p>
        </p:txBody>
      </p:sp>
    </p:spTree>
    <p:extLst>
      <p:ext uri="{BB962C8B-B14F-4D97-AF65-F5344CB8AC3E}">
        <p14:creationId xmlns:p14="http://schemas.microsoft.com/office/powerpoint/2010/main" val="1732547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40</a:t>
            </a:fld>
            <a:endParaRPr lang="en-US" dirty="0"/>
          </a:p>
        </p:txBody>
      </p:sp>
    </p:spTree>
    <p:extLst>
      <p:ext uri="{BB962C8B-B14F-4D97-AF65-F5344CB8AC3E}">
        <p14:creationId xmlns:p14="http://schemas.microsoft.com/office/powerpoint/2010/main" val="1329770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41</a:t>
            </a:fld>
            <a:endParaRPr lang="en-US" dirty="0"/>
          </a:p>
        </p:txBody>
      </p:sp>
    </p:spTree>
    <p:extLst>
      <p:ext uri="{BB962C8B-B14F-4D97-AF65-F5344CB8AC3E}">
        <p14:creationId xmlns:p14="http://schemas.microsoft.com/office/powerpoint/2010/main" val="3441873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11A61-F608-43C1-A0F9-72BE48135CD6}" type="slidenum">
              <a:rPr lang="en-US" smtClean="0"/>
              <a:pPr/>
              <a:t>42</a:t>
            </a:fld>
            <a:endParaRPr lang="en-US" dirty="0"/>
          </a:p>
        </p:txBody>
      </p:sp>
    </p:spTree>
    <p:extLst>
      <p:ext uri="{BB962C8B-B14F-4D97-AF65-F5344CB8AC3E}">
        <p14:creationId xmlns:p14="http://schemas.microsoft.com/office/powerpoint/2010/main" val="620148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9551B-9F0E-2F4D-B7F3-3B21DB1E18C0}" type="slidenum">
              <a:rPr lang="en-US" smtClean="0"/>
              <a:t>43</a:t>
            </a:fld>
            <a:endParaRPr lang="en-US" dirty="0"/>
          </a:p>
        </p:txBody>
      </p:sp>
    </p:spTree>
    <p:extLst>
      <p:ext uri="{BB962C8B-B14F-4D97-AF65-F5344CB8AC3E}">
        <p14:creationId xmlns:p14="http://schemas.microsoft.com/office/powerpoint/2010/main" val="113144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Tree>
    <p:extLst>
      <p:ext uri="{BB962C8B-B14F-4D97-AF65-F5344CB8AC3E}">
        <p14:creationId xmlns:p14="http://schemas.microsoft.com/office/powerpoint/2010/main" val="344805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EBE023-1EEE-4549-91AC-415E1F13B464}" type="slidenum">
              <a:rPr lang="en-US" altLang="en-US" smtClean="0"/>
              <a:pPr fontAlgn="base">
                <a:spcBef>
                  <a:spcPct val="0"/>
                </a:spcBef>
                <a:spcAft>
                  <a:spcPct val="0"/>
                </a:spcAft>
              </a:pPr>
              <a:t>6</a:t>
            </a:fld>
            <a:endParaRPr lang="en-US" altLang="en-US" dirty="0"/>
          </a:p>
        </p:txBody>
      </p:sp>
    </p:spTree>
    <p:extLst>
      <p:ext uri="{BB962C8B-B14F-4D97-AF65-F5344CB8AC3E}">
        <p14:creationId xmlns:p14="http://schemas.microsoft.com/office/powerpoint/2010/main" val="307109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902A9-88C9-43ED-A07C-0C6FB2E410BC}"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72212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dirty="0"/>
          </a:p>
        </p:txBody>
      </p:sp>
    </p:spTree>
    <p:extLst>
      <p:ext uri="{BB962C8B-B14F-4D97-AF65-F5344CB8AC3E}">
        <p14:creationId xmlns:p14="http://schemas.microsoft.com/office/powerpoint/2010/main" val="346383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dirty="0"/>
          </a:p>
        </p:txBody>
      </p:sp>
    </p:spTree>
    <p:extLst>
      <p:ext uri="{BB962C8B-B14F-4D97-AF65-F5344CB8AC3E}">
        <p14:creationId xmlns:p14="http://schemas.microsoft.com/office/powerpoint/2010/main" val="235324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551613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5"/>
          <p:cNvSpPr>
            <a:spLocks noChangeArrowheads="1"/>
          </p:cNvSpPr>
          <p:nvPr userDrawn="1"/>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05" r="37673" b="10690"/>
          <a:stretch/>
        </p:blipFill>
        <p:spPr>
          <a:xfrm>
            <a:off x="6691778" y="11575"/>
            <a:ext cx="5497146" cy="684063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grpSp>
        <p:nvGrpSpPr>
          <p:cNvPr id="6" name="Group 5"/>
          <p:cNvGrpSpPr/>
          <p:nvPr userDrawn="1"/>
        </p:nvGrpSpPr>
        <p:grpSpPr>
          <a:xfrm>
            <a:off x="5994401" y="0"/>
            <a:ext cx="1934636" cy="6858000"/>
            <a:chOff x="5994401" y="0"/>
            <a:chExt cx="1934636" cy="6858000"/>
          </a:xfrm>
        </p:grpSpPr>
        <p:sp>
          <p:nvSpPr>
            <p:cNvPr id="10" name="Freeform 6"/>
            <p:cNvSpPr>
              <a:spLocks/>
            </p:cNvSpPr>
            <p:nvPr userDrawn="1"/>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3" name="Freeform 7"/>
            <p:cNvSpPr>
              <a:spLocks/>
            </p:cNvSpPr>
            <p:nvPr userDrawn="1"/>
          </p:nvSpPr>
          <p:spPr bwMode="auto">
            <a:xfrm>
              <a:off x="5994401" y="0"/>
              <a:ext cx="1595967"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grpSp>
      <p:grpSp>
        <p:nvGrpSpPr>
          <p:cNvPr id="4" name="Group 3"/>
          <p:cNvGrpSpPr/>
          <p:nvPr userDrawn="1"/>
        </p:nvGrpSpPr>
        <p:grpSpPr>
          <a:xfrm>
            <a:off x="5893895" y="2292981"/>
            <a:ext cx="1461272" cy="3753280"/>
            <a:chOff x="5893895" y="2292981"/>
            <a:chExt cx="1461272" cy="3753280"/>
          </a:xfrm>
        </p:grpSpPr>
        <p:sp>
          <p:nvSpPr>
            <p:cNvPr id="8" name="Isosceles Triangle 7"/>
            <p:cNvSpPr/>
            <p:nvPr userDrawn="1"/>
          </p:nvSpPr>
          <p:spPr>
            <a:xfrm rot="375535">
              <a:off x="6238065" y="2292981"/>
              <a:ext cx="1117102" cy="1946134"/>
            </a:xfrm>
            <a:prstGeom prst="triangle">
              <a:avLst>
                <a:gd name="adj" fmla="val 25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userDrawn="1"/>
          </p:nvSpPr>
          <p:spPr>
            <a:xfrm rot="11746823">
              <a:off x="5893895" y="4092530"/>
              <a:ext cx="1112300" cy="1953731"/>
            </a:xfrm>
            <a:prstGeom prst="triangle">
              <a:avLst>
                <a:gd name="adj" fmla="val 11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295400" y="1873584"/>
            <a:ext cx="5384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5384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E7E9E-CF53-4005-8D3E-C2542D1E0352}"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281538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828583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412778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C2236-6852-4EB2-8579-A341FD2F5DF6}"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145485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FF26B-9D66-48D3-BD77-C4686F6BCAAA}"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873910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6E574-4348-4885-B6FA-56B1733D5BC1}"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810411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4BCBE-AECA-4842-B24A-4B76F0912232}"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02277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221A6-E7CD-4B5F-9846-28366BB364DB}"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451645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B3F2A-85F1-48C5-A399-812A855494FC}"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611555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2948-136A-4182-BDE4-E4E63B7157E7}"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422344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custDataLst>
      <p:tags r:id="rId1"/>
    </p:custDataLst>
    <p:extLst>
      <p:ext uri="{BB962C8B-B14F-4D97-AF65-F5344CB8AC3E}">
        <p14:creationId xmlns:p14="http://schemas.microsoft.com/office/powerpoint/2010/main" val="419770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0A0A5-CBF5-4408-AA1C-F259DFBDD994}"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915898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F1D4C-4128-44DB-B3E7-E24539ED3000}"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515743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custDataLst>
      <p:tags r:id="rId1"/>
    </p:custDataLst>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userDrawn="1"/>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custDataLst>
      <p:tags r:id="rId1"/>
    </p:custDataLst>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custDataLst>
      <p:tags r:id="rId1"/>
    </p:custDataLst>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Tree>
    <p:custDataLst>
      <p:tags r:id="rId1"/>
    </p:custDataLst>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dirty="0"/>
          </a:p>
        </p:txBody>
      </p:sp>
    </p:spTree>
    <p:custDataLst>
      <p:tags r:id="rId1"/>
    </p:custDataLst>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98960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529479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8/19/2020</a:t>
            </a:fld>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dirty="0"/>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custDataLst>
      <p:tags r:id="rId10"/>
    </p:custDataLst>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6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5AFC5C-356A-4053-975A-A1CC93FF9E17}"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8/19/2020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6088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npowis@ndi-inc.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hyperlink" Target="mailto:bhopkins@ndi-inc.or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mailto:jamie.towns@delaware.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CYuWjYKgZdI"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lms.wintac.org/course/view.php?id=68" TargetMode="External"/><Relationship Id="rId5" Type="http://schemas.openxmlformats.org/officeDocument/2006/relationships/hyperlink" Target="http://www.wintac.org/" TargetMode="External"/><Relationship Id="rId4" Type="http://schemas.openxmlformats.org/officeDocument/2006/relationships/hyperlink" Target="https://vimeo.com/26003383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noGrp="1"/>
          </p:cNvSpPr>
          <p:nvPr>
            <p:ph type="ctrTitle"/>
          </p:nvPr>
        </p:nvSpPr>
        <p:spPr>
          <a:xfrm>
            <a:off x="644740" y="788936"/>
            <a:ext cx="6400800" cy="25603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034680"/>
                </a:solidFill>
                <a:latin typeface="+mj-lt"/>
                <a:ea typeface="+mj-ea"/>
                <a:cs typeface="+mj-cs"/>
              </a:defRPr>
            </a:lvl1pPr>
          </a:lstStyle>
          <a:p>
            <a:r>
              <a:rPr lang="en-US" sz="3600" dirty="0"/>
              <a:t>The Integrated Resource Team </a:t>
            </a:r>
          </a:p>
        </p:txBody>
      </p:sp>
      <p:sp>
        <p:nvSpPr>
          <p:cNvPr id="2" name="Subtitle 1"/>
          <p:cNvSpPr>
            <a:spLocks noGrp="1"/>
          </p:cNvSpPr>
          <p:nvPr>
            <p:ph type="subTitle" idx="1"/>
          </p:nvPr>
        </p:nvSpPr>
        <p:spPr>
          <a:xfrm>
            <a:off x="644740" y="3514035"/>
            <a:ext cx="7251228" cy="1600200"/>
          </a:xfrm>
        </p:spPr>
        <p:txBody>
          <a:bodyPr>
            <a:noAutofit/>
          </a:bodyPr>
          <a:lstStyle/>
          <a:p>
            <a:pPr>
              <a:spcAft>
                <a:spcPts val="6600"/>
              </a:spcAft>
            </a:pPr>
            <a:r>
              <a:rPr lang="en-US" sz="2800" dirty="0">
                <a:solidFill>
                  <a:schemeClr val="accent6">
                    <a:lumMod val="75000"/>
                  </a:schemeClr>
                </a:solidFill>
                <a:latin typeface="+mj-lt"/>
                <a:ea typeface="+mj-ea"/>
                <a:cs typeface="+mj-cs"/>
              </a:rPr>
              <a:t>An Approach to Building Success for Individuals with Barriers to Employment</a:t>
            </a:r>
            <a:r>
              <a:rPr lang="en-US" sz="2800" dirty="0">
                <a:solidFill>
                  <a:schemeClr val="accent6">
                    <a:lumMod val="75000"/>
                  </a:schemeClr>
                </a:solidFill>
                <a:latin typeface="+mj-lt"/>
              </a:rPr>
              <a:t>. </a:t>
            </a:r>
          </a:p>
        </p:txBody>
      </p:sp>
      <p:pic>
        <p:nvPicPr>
          <p:cNvPr id="11" name="Picture 10" descr="WINTAC" title="WINTA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40" y="5279014"/>
            <a:ext cx="3296639" cy="831453"/>
          </a:xfrm>
          <a:prstGeom prst="rect">
            <a:avLst/>
          </a:prstGeom>
        </p:spPr>
      </p:pic>
    </p:spTree>
    <p:extLst>
      <p:ext uri="{BB962C8B-B14F-4D97-AF65-F5344CB8AC3E}">
        <p14:creationId xmlns:p14="http://schemas.microsoft.com/office/powerpoint/2010/main" val="283475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0ECB-E4A4-7646-A6A3-840D5BD03683}"/>
              </a:ext>
            </a:extLst>
          </p:cNvPr>
          <p:cNvSpPr>
            <a:spLocks noGrp="1"/>
          </p:cNvSpPr>
          <p:nvPr>
            <p:ph type="title"/>
          </p:nvPr>
        </p:nvSpPr>
        <p:spPr>
          <a:xfrm>
            <a:off x="887896" y="308142"/>
            <a:ext cx="9601200" cy="1036850"/>
          </a:xfrm>
        </p:spPr>
        <p:txBody>
          <a:bodyPr>
            <a:normAutofit/>
          </a:bodyPr>
          <a:lstStyle/>
          <a:p>
            <a:r>
              <a:rPr lang="en-US" sz="4400" dirty="0"/>
              <a:t>The IRT Connection</a:t>
            </a:r>
          </a:p>
        </p:txBody>
      </p:sp>
      <p:sp>
        <p:nvSpPr>
          <p:cNvPr id="3" name="Text Placeholder 2"/>
          <p:cNvSpPr>
            <a:spLocks noGrp="1"/>
          </p:cNvSpPr>
          <p:nvPr>
            <p:ph type="body" sz="half" idx="2"/>
          </p:nvPr>
        </p:nvSpPr>
        <p:spPr>
          <a:xfrm>
            <a:off x="586293" y="2916846"/>
            <a:ext cx="301603" cy="2728580"/>
          </a:xfrm>
        </p:spPr>
        <p:txBody>
          <a:bodyPr>
            <a:normAutofit/>
          </a:bodyPr>
          <a:lstStyle/>
          <a:p>
            <a:r>
              <a:rPr lang="en-US" sz="100" b="1" dirty="0">
                <a:solidFill>
                  <a:schemeClr val="bg1"/>
                </a:solidFill>
              </a:rPr>
              <a:t>The Customer</a:t>
            </a:r>
          </a:p>
          <a:p>
            <a:r>
              <a:rPr lang="en-US" sz="100" b="1" dirty="0">
                <a:solidFill>
                  <a:schemeClr val="bg1"/>
                </a:solidFill>
              </a:rPr>
              <a:t>Medical Providers</a:t>
            </a:r>
          </a:p>
          <a:p>
            <a:r>
              <a:rPr lang="en-US" sz="100" b="1" dirty="0">
                <a:solidFill>
                  <a:schemeClr val="bg1"/>
                </a:solidFill>
              </a:rPr>
              <a:t>Financial Specialists</a:t>
            </a:r>
          </a:p>
          <a:p>
            <a:r>
              <a:rPr lang="en-US" sz="100" b="1" dirty="0">
                <a:solidFill>
                  <a:schemeClr val="bg1"/>
                </a:solidFill>
              </a:rPr>
              <a:t>Educators</a:t>
            </a:r>
          </a:p>
          <a:p>
            <a:r>
              <a:rPr lang="en-US" sz="100" b="1" dirty="0">
                <a:solidFill>
                  <a:schemeClr val="bg1"/>
                </a:solidFill>
              </a:rPr>
              <a:t>Job Developers</a:t>
            </a:r>
          </a:p>
          <a:p>
            <a:r>
              <a:rPr lang="en-US" sz="100" b="1" dirty="0">
                <a:solidFill>
                  <a:schemeClr val="bg1"/>
                </a:solidFill>
              </a:rPr>
              <a:t>Employers</a:t>
            </a:r>
          </a:p>
          <a:p>
            <a:r>
              <a:rPr lang="en-US" sz="100" b="1" dirty="0">
                <a:solidFill>
                  <a:schemeClr val="bg1"/>
                </a:solidFill>
              </a:rPr>
              <a:t>Housing Providers</a:t>
            </a:r>
          </a:p>
          <a:p>
            <a:r>
              <a:rPr lang="en-US" sz="100" b="1" dirty="0">
                <a:solidFill>
                  <a:schemeClr val="bg1"/>
                </a:solidFill>
              </a:rPr>
              <a:t>Transportation Providers</a:t>
            </a:r>
          </a:p>
          <a:p>
            <a:r>
              <a:rPr lang="en-US" sz="100" b="1" dirty="0">
                <a:solidFill>
                  <a:schemeClr val="bg1"/>
                </a:solidFill>
              </a:rPr>
              <a:t>Social Services</a:t>
            </a:r>
          </a:p>
          <a:p>
            <a:r>
              <a:rPr lang="en-US" sz="100" b="1" dirty="0">
                <a:solidFill>
                  <a:schemeClr val="bg1"/>
                </a:solidFill>
              </a:rPr>
              <a:t>Natural Supports</a:t>
            </a:r>
          </a:p>
          <a:p>
            <a:r>
              <a:rPr lang="en-US" sz="100" b="1" dirty="0">
                <a:solidFill>
                  <a:schemeClr val="bg1"/>
                </a:solidFill>
              </a:rPr>
              <a:t>Faith-Based</a:t>
            </a:r>
            <a:r>
              <a:rPr lang="en-US" sz="100" b="1" baseline="0" dirty="0">
                <a:solidFill>
                  <a:schemeClr val="bg1"/>
                </a:solidFill>
              </a:rPr>
              <a:t> Organization</a:t>
            </a:r>
            <a:endParaRPr lang="en-US" sz="100" b="1" dirty="0">
              <a:solidFill>
                <a:schemeClr val="bg1"/>
              </a:solidFill>
            </a:endParaRPr>
          </a:p>
          <a:p>
            <a:r>
              <a:rPr lang="en-US" sz="100" b="1" dirty="0">
                <a:solidFill>
                  <a:schemeClr val="bg1"/>
                </a:solidFill>
              </a:rPr>
              <a:t>Case Managers/Counselors</a:t>
            </a:r>
          </a:p>
        </p:txBody>
      </p:sp>
      <p:pic>
        <p:nvPicPr>
          <p:cNvPr id="6" name="Picture 5" descr="Illustration of four people joininig hands with a globe in the center."/>
          <p:cNvPicPr>
            <a:picLocks noChangeAspect="1"/>
          </p:cNvPicPr>
          <p:nvPr/>
        </p:nvPicPr>
        <p:blipFill>
          <a:blip r:embed="rId3"/>
          <a:stretch>
            <a:fillRect/>
          </a:stretch>
        </p:blipFill>
        <p:spPr>
          <a:xfrm>
            <a:off x="1262346" y="1930606"/>
            <a:ext cx="8443692" cy="4718713"/>
          </a:xfrm>
          <a:prstGeom prst="rect">
            <a:avLst/>
          </a:prstGeom>
        </p:spPr>
      </p:pic>
      <p:sp>
        <p:nvSpPr>
          <p:cNvPr id="4" name="Slide Number Placeholder 3">
            <a:extLst>
              <a:ext uri="{FF2B5EF4-FFF2-40B4-BE49-F238E27FC236}">
                <a16:creationId xmlns:a16="http://schemas.microsoft.com/office/drawing/2014/main" id="{A5684B09-80FB-254F-9537-60A2CE81D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675190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Background</a:t>
            </a:r>
          </a:p>
        </p:txBody>
      </p:sp>
      <p:sp>
        <p:nvSpPr>
          <p:cNvPr id="3" name="Content Placeholder 2"/>
          <p:cNvSpPr>
            <a:spLocks noGrp="1"/>
          </p:cNvSpPr>
          <p:nvPr>
            <p:ph idx="1"/>
          </p:nvPr>
        </p:nvSpPr>
        <p:spPr>
          <a:xfrm>
            <a:off x="1295400" y="1828800"/>
            <a:ext cx="9601200" cy="4429125"/>
          </a:xfrm>
        </p:spPr>
        <p:txBody>
          <a:bodyPr>
            <a:normAutofit fontScale="92500"/>
          </a:bodyPr>
          <a:lstStyle/>
          <a:p>
            <a:pPr>
              <a:lnSpc>
                <a:spcPct val="100000"/>
              </a:lnSpc>
            </a:pPr>
            <a:r>
              <a:rPr lang="en-US" dirty="0">
                <a:solidFill>
                  <a:schemeClr val="accent3">
                    <a:lumMod val="75000"/>
                  </a:schemeClr>
                </a:solidFill>
              </a:rPr>
              <a:t>Born from the Disability Program Navigator (DPN) Initiative and its successor, the Disability Employment Initiative (DEI)</a:t>
            </a:r>
          </a:p>
          <a:p>
            <a:pPr>
              <a:lnSpc>
                <a:spcPct val="100000"/>
              </a:lnSpc>
            </a:pPr>
            <a:r>
              <a:rPr lang="en-US" dirty="0">
                <a:solidFill>
                  <a:schemeClr val="accent3">
                    <a:lumMod val="75000"/>
                  </a:schemeClr>
                </a:solidFill>
              </a:rPr>
              <a:t>Developed in response to the challenge of providing services across multiple systems based on the needs of an individual consumer </a:t>
            </a:r>
          </a:p>
          <a:p>
            <a:pPr>
              <a:lnSpc>
                <a:spcPct val="100000"/>
              </a:lnSpc>
            </a:pPr>
            <a:r>
              <a:rPr lang="en-US" dirty="0">
                <a:solidFill>
                  <a:schemeClr val="accent3">
                    <a:lumMod val="75000"/>
                  </a:schemeClr>
                </a:solidFill>
              </a:rPr>
              <a:t>Identified that customers often did not access all needed resources or received duplicative </a:t>
            </a:r>
          </a:p>
          <a:p>
            <a:pPr>
              <a:lnSpc>
                <a:spcPct val="100000"/>
              </a:lnSpc>
            </a:pPr>
            <a:r>
              <a:rPr lang="en-US" sz="2400" dirty="0">
                <a:solidFill>
                  <a:schemeClr val="accent3">
                    <a:lumMod val="75000"/>
                  </a:schemeClr>
                </a:solidFill>
              </a:rPr>
              <a:t>Recognized the need to address resource gaps based on an individual’s needs</a:t>
            </a:r>
          </a:p>
          <a:p>
            <a:pPr>
              <a:lnSpc>
                <a:spcPct val="100000"/>
              </a:lnSpc>
            </a:pPr>
            <a:r>
              <a:rPr lang="en-US" sz="2400" dirty="0">
                <a:solidFill>
                  <a:schemeClr val="accent3">
                    <a:lumMod val="75000"/>
                  </a:schemeClr>
                </a:solidFill>
              </a:rPr>
              <a:t>Proved that through the IRT individual and systems level change could occur</a:t>
            </a:r>
          </a:p>
        </p:txBody>
      </p:sp>
      <p:sp>
        <p:nvSpPr>
          <p:cNvPr id="4" name="Slide Number Placeholder 3"/>
          <p:cNvSpPr>
            <a:spLocks noGrp="1"/>
          </p:cNvSpPr>
          <p:nvPr>
            <p:ph type="sldNum" sz="quarter" idx="12"/>
          </p:nvPr>
        </p:nvSpPr>
        <p:spPr/>
        <p:txBody>
          <a:bodyPr/>
          <a:lstStyle/>
          <a:p>
            <a:fld id="{6113E31D-E2AB-40D1-8B51-AFA5AFEF393A}" type="slidenum">
              <a:rPr lang="en-US" smtClean="0"/>
              <a:pPr/>
              <a:t>11</a:t>
            </a:fld>
            <a:endParaRPr lang="en-US" dirty="0"/>
          </a:p>
        </p:txBody>
      </p:sp>
    </p:spTree>
    <p:extLst>
      <p:ext uri="{BB962C8B-B14F-4D97-AF65-F5344CB8AC3E}">
        <p14:creationId xmlns:p14="http://schemas.microsoft.com/office/powerpoint/2010/main" val="49990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3630" y="1873584"/>
            <a:ext cx="5142412" cy="2230065"/>
          </a:xfrm>
        </p:spPr>
        <p:txBody>
          <a:bodyPr>
            <a:normAutofit/>
          </a:bodyPr>
          <a:lstStyle/>
          <a:p>
            <a:r>
              <a:rPr lang="en-US" sz="5400" i="1" dirty="0"/>
              <a:t>Defining the IRT</a:t>
            </a:r>
          </a:p>
        </p:txBody>
      </p:sp>
    </p:spTree>
    <p:extLst>
      <p:ext uri="{BB962C8B-B14F-4D97-AF65-F5344CB8AC3E}">
        <p14:creationId xmlns:p14="http://schemas.microsoft.com/office/powerpoint/2010/main" val="2652524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843" y="519659"/>
            <a:ext cx="8098345" cy="794657"/>
          </a:xfrm>
        </p:spPr>
        <p:txBody>
          <a:bodyPr>
            <a:noAutofit/>
          </a:bodyPr>
          <a:lstStyle/>
          <a:p>
            <a:r>
              <a:rPr lang="en-US" dirty="0"/>
              <a:t>What is an IRT?</a:t>
            </a:r>
          </a:p>
        </p:txBody>
      </p:sp>
      <p:sp>
        <p:nvSpPr>
          <p:cNvPr id="2" name="Content Placeholder 1"/>
          <p:cNvSpPr>
            <a:spLocks noGrp="1"/>
          </p:cNvSpPr>
          <p:nvPr>
            <p:ph idx="1"/>
          </p:nvPr>
        </p:nvSpPr>
        <p:spPr>
          <a:xfrm>
            <a:off x="239843" y="1753849"/>
            <a:ext cx="11632367" cy="4895470"/>
          </a:xfrm>
        </p:spPr>
        <p:txBody>
          <a:bodyPr>
            <a:noAutofit/>
          </a:bodyPr>
          <a:lstStyle/>
          <a:p>
            <a:pPr>
              <a:lnSpc>
                <a:spcPct val="100000"/>
              </a:lnSpc>
              <a:buFont typeface="Wingdings" pitchFamily="2" charset="2"/>
              <a:buChar char="Ø"/>
              <a:defRPr/>
            </a:pPr>
            <a:r>
              <a:rPr lang="en-US" dirty="0">
                <a:cs typeface="Arial" charset="0"/>
              </a:rPr>
              <a:t> </a:t>
            </a:r>
            <a:r>
              <a:rPr lang="en-US" sz="2600" dirty="0">
                <a:cs typeface="Arial" charset="0"/>
              </a:rPr>
              <a:t>Initiated on behalf of a customer to address that individual’s specific needs </a:t>
            </a:r>
          </a:p>
          <a:p>
            <a:pPr>
              <a:lnSpc>
                <a:spcPct val="100000"/>
              </a:lnSpc>
              <a:buFont typeface="Wingdings" pitchFamily="2" charset="2"/>
              <a:buChar char="Ø"/>
              <a:defRPr/>
            </a:pPr>
            <a:r>
              <a:rPr lang="en-US" sz="2600" dirty="0">
                <a:cs typeface="Arial" charset="0"/>
              </a:rPr>
              <a:t>Brings together a team of diverse service providers to strategize how services can be coordinated to reach and maintain an employment goal </a:t>
            </a:r>
          </a:p>
          <a:p>
            <a:pPr>
              <a:lnSpc>
                <a:spcPct val="100000"/>
              </a:lnSpc>
              <a:buFont typeface="Wingdings" pitchFamily="2" charset="2"/>
              <a:buChar char="Ø"/>
              <a:defRPr/>
            </a:pPr>
            <a:r>
              <a:rPr lang="en-US" sz="2600" dirty="0">
                <a:cs typeface="Arial" charset="0"/>
              </a:rPr>
              <a:t>Is an informal agreement between a customer and the systems providing services</a:t>
            </a:r>
          </a:p>
          <a:p>
            <a:pPr>
              <a:lnSpc>
                <a:spcPct val="100000"/>
              </a:lnSpc>
              <a:spcAft>
                <a:spcPts val="600"/>
              </a:spcAft>
              <a:buFont typeface="Wingdings" pitchFamily="2" charset="2"/>
              <a:buChar char="Ø"/>
              <a:defRPr/>
            </a:pPr>
            <a:r>
              <a:rPr lang="en-US" sz="2600" dirty="0">
                <a:cs typeface="Arial" charset="0"/>
              </a:rPr>
              <a:t>The customer and the team of service providers come together to establish three main components:</a:t>
            </a:r>
          </a:p>
          <a:p>
            <a:pPr marL="906145" lvl="2" indent="-312738">
              <a:lnSpc>
                <a:spcPct val="100000"/>
              </a:lnSpc>
              <a:spcBef>
                <a:spcPts val="0"/>
              </a:spcBef>
              <a:buFont typeface="Wingdings" pitchFamily="2" charset="2"/>
              <a:buChar char="ü"/>
              <a:defRPr/>
            </a:pPr>
            <a:r>
              <a:rPr lang="en-US" sz="2200" dirty="0">
                <a:latin typeface="+mn-lt"/>
                <a:cs typeface="Arial" charset="0"/>
              </a:rPr>
              <a:t>Customer-identified, mutually agreed upon, employment goal</a:t>
            </a:r>
          </a:p>
          <a:p>
            <a:pPr marL="906145" lvl="2" indent="-312738">
              <a:lnSpc>
                <a:spcPct val="100000"/>
              </a:lnSpc>
              <a:spcBef>
                <a:spcPts val="0"/>
              </a:spcBef>
              <a:buFont typeface="Wingdings" pitchFamily="2" charset="2"/>
              <a:buChar char="ü"/>
              <a:defRPr/>
            </a:pPr>
            <a:r>
              <a:rPr lang="en-US" sz="2200" dirty="0">
                <a:latin typeface="+mn-lt"/>
                <a:cs typeface="Arial" charset="0"/>
              </a:rPr>
              <a:t>Lines of Communication</a:t>
            </a:r>
          </a:p>
          <a:p>
            <a:pPr marL="906145" lvl="2" indent="-312738">
              <a:lnSpc>
                <a:spcPct val="100000"/>
              </a:lnSpc>
              <a:spcBef>
                <a:spcPts val="0"/>
              </a:spcBef>
              <a:buFont typeface="Wingdings" pitchFamily="2" charset="2"/>
              <a:buChar char="ü"/>
              <a:defRPr/>
            </a:pPr>
            <a:r>
              <a:rPr lang="en-US" sz="2200" dirty="0">
                <a:latin typeface="+mn-lt"/>
                <a:cs typeface="Arial" charset="0"/>
              </a:rPr>
              <a:t>Sequence of Services.</a:t>
            </a:r>
          </a:p>
        </p:txBody>
      </p:sp>
      <p:sp>
        <p:nvSpPr>
          <p:cNvPr id="4" name="Slide Number Placeholder 3"/>
          <p:cNvSpPr>
            <a:spLocks noGrp="1"/>
          </p:cNvSpPr>
          <p:nvPr>
            <p:ph type="sldNum" sz="quarter" idx="12"/>
          </p:nvPr>
        </p:nvSpPr>
        <p:spPr/>
        <p:txBody>
          <a:bodyPr/>
          <a:lstStyle/>
          <a:p>
            <a:fld id="{A7F8E3F6-DE14-48B2-B2BC-6FABA9630FB8}" type="slidenum">
              <a:rPr lang="en-US" smtClean="0"/>
              <a:t>13</a:t>
            </a:fld>
            <a:endParaRPr lang="en-US" dirty="0"/>
          </a:p>
        </p:txBody>
      </p:sp>
    </p:spTree>
    <p:extLst>
      <p:ext uri="{BB962C8B-B14F-4D97-AF65-F5344CB8AC3E}">
        <p14:creationId xmlns:p14="http://schemas.microsoft.com/office/powerpoint/2010/main" val="3489383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927" y="504669"/>
            <a:ext cx="7771773" cy="794657"/>
          </a:xfrm>
        </p:spPr>
        <p:txBody>
          <a:bodyPr>
            <a:noAutofit/>
          </a:bodyPr>
          <a:lstStyle/>
          <a:p>
            <a:r>
              <a:rPr lang="en-US" dirty="0"/>
              <a:t>Goals of the IRT</a:t>
            </a:r>
          </a:p>
        </p:txBody>
      </p:sp>
      <p:sp>
        <p:nvSpPr>
          <p:cNvPr id="2" name="Content Placeholder 1"/>
          <p:cNvSpPr>
            <a:spLocks noGrp="1"/>
          </p:cNvSpPr>
          <p:nvPr>
            <p:ph idx="1"/>
          </p:nvPr>
        </p:nvSpPr>
        <p:spPr>
          <a:xfrm>
            <a:off x="409731" y="1797639"/>
            <a:ext cx="11782269" cy="5060361"/>
          </a:xfrm>
        </p:spPr>
        <p:txBody>
          <a:bodyPr>
            <a:noAutofit/>
          </a:bodyPr>
          <a:lstStyle/>
          <a:p>
            <a:pPr marL="457200" lvl="1" indent="-457200">
              <a:lnSpc>
                <a:spcPct val="100000"/>
              </a:lnSpc>
              <a:buFont typeface="Wingdings" pitchFamily="2" charset="2"/>
              <a:buChar char="Ø"/>
            </a:pPr>
            <a:r>
              <a:rPr lang="en-US" sz="2600" dirty="0">
                <a:solidFill>
                  <a:srgbClr val="034680"/>
                </a:solidFill>
                <a:cs typeface="Arial" charset="0"/>
              </a:rPr>
              <a:t>Enhance cross-agency, cross-system collaboration and communication </a:t>
            </a:r>
          </a:p>
          <a:p>
            <a:pPr marL="457200" lvl="1" indent="-457200">
              <a:lnSpc>
                <a:spcPct val="100000"/>
              </a:lnSpc>
              <a:buFont typeface="Wingdings" pitchFamily="2" charset="2"/>
              <a:buChar char="Ø"/>
            </a:pPr>
            <a:r>
              <a:rPr lang="en-US" sz="2600" dirty="0">
                <a:solidFill>
                  <a:srgbClr val="034680"/>
                </a:solidFill>
                <a:cs typeface="Arial" charset="0"/>
              </a:rPr>
              <a:t>Collaboration makes everyone’s job easier </a:t>
            </a:r>
          </a:p>
          <a:p>
            <a:pPr marL="457200" lvl="1" indent="-457200">
              <a:lnSpc>
                <a:spcPct val="100000"/>
              </a:lnSpc>
              <a:buFont typeface="Wingdings" pitchFamily="2" charset="2"/>
              <a:buChar char="Ø"/>
            </a:pPr>
            <a:r>
              <a:rPr lang="en-US" sz="2600" dirty="0">
                <a:solidFill>
                  <a:srgbClr val="034680"/>
                </a:solidFill>
                <a:cs typeface="Arial" charset="0"/>
              </a:rPr>
              <a:t>Promotes relationship building </a:t>
            </a:r>
          </a:p>
          <a:p>
            <a:pPr marL="457200" lvl="1" indent="-457200">
              <a:lnSpc>
                <a:spcPct val="100000"/>
              </a:lnSpc>
              <a:buFont typeface="Wingdings" pitchFamily="2" charset="2"/>
              <a:buChar char="Ø"/>
            </a:pPr>
            <a:r>
              <a:rPr lang="en-US" sz="2600" dirty="0">
                <a:solidFill>
                  <a:srgbClr val="034680"/>
                </a:solidFill>
                <a:cs typeface="Arial" charset="0"/>
              </a:rPr>
              <a:t>Allows the members to coordinate resources</a:t>
            </a:r>
          </a:p>
          <a:p>
            <a:pPr marL="457200" lvl="1" indent="-457200">
              <a:lnSpc>
                <a:spcPct val="100000"/>
              </a:lnSpc>
              <a:buFont typeface="Wingdings" pitchFamily="2" charset="2"/>
              <a:buChar char="Ø"/>
            </a:pPr>
            <a:r>
              <a:rPr lang="en-US" sz="2600" dirty="0">
                <a:solidFill>
                  <a:srgbClr val="034680"/>
                </a:solidFill>
                <a:cs typeface="Arial" charset="0"/>
              </a:rPr>
              <a:t>Customer driven approach - members of the team are based on the customer’s unique needs</a:t>
            </a:r>
          </a:p>
          <a:p>
            <a:pPr marL="457200" lvl="1" indent="-457200">
              <a:lnSpc>
                <a:spcPct val="100000"/>
              </a:lnSpc>
              <a:buFont typeface="Wingdings" pitchFamily="2" charset="2"/>
              <a:buChar char="Ø"/>
            </a:pPr>
            <a:r>
              <a:rPr lang="en-US" sz="2600" dirty="0">
                <a:solidFill>
                  <a:srgbClr val="034680"/>
                </a:solidFill>
                <a:cs typeface="Arial" charset="0"/>
              </a:rPr>
              <a:t>Promotes shared accountability</a:t>
            </a:r>
          </a:p>
          <a:p>
            <a:pPr marL="457200" lvl="1" indent="-457200">
              <a:lnSpc>
                <a:spcPct val="100000"/>
              </a:lnSpc>
              <a:buFont typeface="Wingdings" pitchFamily="2" charset="2"/>
              <a:buChar char="Ø"/>
            </a:pPr>
            <a:r>
              <a:rPr lang="en-US" sz="2600" dirty="0">
                <a:solidFill>
                  <a:srgbClr val="034680"/>
                </a:solidFill>
                <a:cs typeface="Arial" charset="0"/>
              </a:rPr>
              <a:t>Share resources to address the needs of more people</a:t>
            </a:r>
          </a:p>
          <a:p>
            <a:pPr marL="457200" lvl="1" indent="-457200">
              <a:lnSpc>
                <a:spcPct val="100000"/>
              </a:lnSpc>
              <a:buFont typeface="Wingdings" pitchFamily="2" charset="2"/>
              <a:buChar char="Ø"/>
            </a:pPr>
            <a:r>
              <a:rPr lang="en-US" sz="2600" dirty="0">
                <a:solidFill>
                  <a:srgbClr val="034680"/>
                </a:solidFill>
                <a:cs typeface="Arial" charset="0"/>
              </a:rPr>
              <a:t>Shared outcomes across systems</a:t>
            </a:r>
          </a:p>
          <a:p>
            <a:pPr marL="457200" lvl="1" indent="-457200">
              <a:lnSpc>
                <a:spcPct val="100000"/>
              </a:lnSpc>
              <a:buFont typeface="Wingdings" pitchFamily="2" charset="2"/>
              <a:buChar char="Ø"/>
            </a:pPr>
            <a:endParaRPr lang="en-US" sz="2600" dirty="0">
              <a:solidFill>
                <a:srgbClr val="034680"/>
              </a:solidFill>
              <a:cs typeface="Arial" charset="0"/>
            </a:endParaRPr>
          </a:p>
        </p:txBody>
      </p:sp>
      <p:sp>
        <p:nvSpPr>
          <p:cNvPr id="4" name="Slide Number Placeholder 3"/>
          <p:cNvSpPr>
            <a:spLocks noGrp="1"/>
          </p:cNvSpPr>
          <p:nvPr>
            <p:ph type="sldNum" sz="quarter" idx="12"/>
          </p:nvPr>
        </p:nvSpPr>
        <p:spPr/>
        <p:txBody>
          <a:bodyPr/>
          <a:lstStyle/>
          <a:p>
            <a:fld id="{A7F8E3F6-DE14-48B2-B2BC-6FABA9630FB8}" type="slidenum">
              <a:rPr lang="en-US" smtClean="0"/>
              <a:t>14</a:t>
            </a:fld>
            <a:endParaRPr lang="en-US" dirty="0"/>
          </a:p>
        </p:txBody>
      </p:sp>
    </p:spTree>
    <p:extLst>
      <p:ext uri="{BB962C8B-B14F-4D97-AF65-F5344CB8AC3E}">
        <p14:creationId xmlns:p14="http://schemas.microsoft.com/office/powerpoint/2010/main" val="3812674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449" y="208681"/>
            <a:ext cx="12037101" cy="1138628"/>
          </a:xfrm>
        </p:spPr>
        <p:txBody>
          <a:bodyPr>
            <a:noAutofit/>
          </a:bodyPr>
          <a:lstStyle/>
          <a:p>
            <a:r>
              <a:rPr lang="en-US" dirty="0"/>
              <a:t>What an IRT IS and What it IS </a:t>
            </a:r>
            <a:r>
              <a:rPr lang="en-US" b="1" u="sng" dirty="0"/>
              <a:t>NOT</a:t>
            </a:r>
            <a:r>
              <a:rPr lang="en-US" dirty="0"/>
              <a:t> … </a:t>
            </a:r>
          </a:p>
        </p:txBody>
      </p:sp>
      <p:sp>
        <p:nvSpPr>
          <p:cNvPr id="2" name="Content Placeholder 1"/>
          <p:cNvSpPr>
            <a:spLocks noGrp="1"/>
          </p:cNvSpPr>
          <p:nvPr>
            <p:ph idx="1"/>
          </p:nvPr>
        </p:nvSpPr>
        <p:spPr>
          <a:xfrm>
            <a:off x="224852" y="1910178"/>
            <a:ext cx="11782269" cy="4739141"/>
          </a:xfrm>
        </p:spPr>
        <p:txBody>
          <a:bodyPr>
            <a:noAutofit/>
          </a:bodyPr>
          <a:lstStyle/>
          <a:p>
            <a:pPr marL="565150" lvl="1" indent="-457200">
              <a:lnSpc>
                <a:spcPct val="100000"/>
              </a:lnSpc>
              <a:spcBef>
                <a:spcPts val="400"/>
              </a:spcBef>
              <a:spcAft>
                <a:spcPts val="1800"/>
              </a:spcAft>
              <a:buSzPct val="68000"/>
              <a:buFont typeface="Wingdings" pitchFamily="2" charset="2"/>
              <a:buChar char="Ø"/>
              <a:defRPr/>
            </a:pPr>
            <a:r>
              <a:rPr lang="en-US" sz="3200" dirty="0">
                <a:solidFill>
                  <a:srgbClr val="034680"/>
                </a:solidFill>
              </a:rPr>
              <a:t>An IRT is an approach used for an </a:t>
            </a:r>
            <a:r>
              <a:rPr lang="en-US" sz="3200" b="1" dirty="0">
                <a:solidFill>
                  <a:srgbClr val="034680"/>
                </a:solidFill>
              </a:rPr>
              <a:t>INDIVIDUAL</a:t>
            </a:r>
            <a:r>
              <a:rPr lang="en-US" sz="3200" dirty="0">
                <a:solidFill>
                  <a:srgbClr val="034680"/>
                </a:solidFill>
              </a:rPr>
              <a:t> customer.</a:t>
            </a:r>
          </a:p>
          <a:p>
            <a:pPr marL="1125220" lvl="3" indent="-342900">
              <a:lnSpc>
                <a:spcPct val="100000"/>
              </a:lnSpc>
              <a:spcBef>
                <a:spcPts val="400"/>
              </a:spcBef>
              <a:spcAft>
                <a:spcPts val="1800"/>
              </a:spcAft>
              <a:buSzPct val="68000"/>
              <a:defRPr/>
            </a:pPr>
            <a:r>
              <a:rPr lang="en-US" sz="2600" dirty="0">
                <a:cs typeface="Arial" charset="0"/>
              </a:rPr>
              <a:t>An IRT is </a:t>
            </a:r>
            <a:r>
              <a:rPr lang="en-US" sz="2600" b="1" dirty="0">
                <a:cs typeface="Arial" charset="0"/>
              </a:rPr>
              <a:t>NOT</a:t>
            </a:r>
            <a:r>
              <a:rPr lang="en-US" sz="2600" dirty="0">
                <a:cs typeface="Arial" charset="0"/>
              </a:rPr>
              <a:t> an interagency committee consisting of various disability/community agencies that focus on systems collaboration.</a:t>
            </a:r>
          </a:p>
          <a:p>
            <a:pPr marL="565150" lvl="1" indent="-457200">
              <a:lnSpc>
                <a:spcPct val="100000"/>
              </a:lnSpc>
              <a:spcBef>
                <a:spcPts val="400"/>
              </a:spcBef>
              <a:spcAft>
                <a:spcPts val="1800"/>
              </a:spcAft>
              <a:buSzPct val="68000"/>
              <a:buFont typeface="Wingdings" pitchFamily="2" charset="2"/>
              <a:buChar char="Ø"/>
              <a:defRPr/>
            </a:pPr>
            <a:r>
              <a:rPr lang="en-US" sz="3200" dirty="0">
                <a:solidFill>
                  <a:srgbClr val="034680"/>
                </a:solidFill>
              </a:rPr>
              <a:t>The main purpose of an IRT is </a:t>
            </a:r>
            <a:r>
              <a:rPr lang="en-US" sz="3200" b="1" dirty="0">
                <a:solidFill>
                  <a:srgbClr val="034680"/>
                </a:solidFill>
              </a:rPr>
              <a:t>EMPLOYMENT</a:t>
            </a:r>
            <a:r>
              <a:rPr lang="en-US" sz="3200" dirty="0">
                <a:solidFill>
                  <a:srgbClr val="034680"/>
                </a:solidFill>
              </a:rPr>
              <a:t>.</a:t>
            </a:r>
          </a:p>
          <a:p>
            <a:pPr marL="1125220" lvl="3" indent="-342900">
              <a:lnSpc>
                <a:spcPct val="100000"/>
              </a:lnSpc>
              <a:spcBef>
                <a:spcPts val="400"/>
              </a:spcBef>
              <a:spcAft>
                <a:spcPts val="1800"/>
              </a:spcAft>
              <a:buSzPct val="68000"/>
              <a:defRPr/>
            </a:pPr>
            <a:r>
              <a:rPr lang="en-US" sz="2600" dirty="0">
                <a:cs typeface="Arial" charset="0"/>
              </a:rPr>
              <a:t>The main purpose of an IRT is </a:t>
            </a:r>
            <a:r>
              <a:rPr lang="en-US" sz="2600" b="1" dirty="0">
                <a:cs typeface="Arial" charset="0"/>
              </a:rPr>
              <a:t>NOT</a:t>
            </a:r>
            <a:r>
              <a:rPr lang="en-US" sz="2600" dirty="0">
                <a:cs typeface="Arial" charset="0"/>
              </a:rPr>
              <a:t> resource mapping or to assist an individual to learn about various agency resources.</a:t>
            </a:r>
          </a:p>
        </p:txBody>
      </p:sp>
      <p:sp>
        <p:nvSpPr>
          <p:cNvPr id="4" name="Slide Number Placeholder 3"/>
          <p:cNvSpPr>
            <a:spLocks noGrp="1"/>
          </p:cNvSpPr>
          <p:nvPr>
            <p:ph type="sldNum" sz="quarter" idx="12"/>
          </p:nvPr>
        </p:nvSpPr>
        <p:spPr/>
        <p:txBody>
          <a:bodyPr/>
          <a:lstStyle/>
          <a:p>
            <a:fld id="{A7F8E3F6-DE14-48B2-B2BC-6FABA9630FB8}" type="slidenum">
              <a:rPr lang="en-US" smtClean="0"/>
              <a:t>15</a:t>
            </a:fld>
            <a:endParaRPr lang="en-US" dirty="0"/>
          </a:p>
        </p:txBody>
      </p:sp>
    </p:spTree>
    <p:extLst>
      <p:ext uri="{BB962C8B-B14F-4D97-AF65-F5344CB8AC3E}">
        <p14:creationId xmlns:p14="http://schemas.microsoft.com/office/powerpoint/2010/main" val="167290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79" y="208681"/>
            <a:ext cx="9601200" cy="1036850"/>
          </a:xfrm>
        </p:spPr>
        <p:txBody>
          <a:bodyPr>
            <a:normAutofit/>
          </a:bodyPr>
          <a:lstStyle/>
          <a:p>
            <a:r>
              <a:rPr lang="en-US" dirty="0"/>
              <a:t>Who Participates in an IRT?</a:t>
            </a:r>
          </a:p>
        </p:txBody>
      </p:sp>
      <p:sp>
        <p:nvSpPr>
          <p:cNvPr id="3" name="Content Placeholder 2"/>
          <p:cNvSpPr>
            <a:spLocks noGrp="1"/>
          </p:cNvSpPr>
          <p:nvPr>
            <p:ph sz="half" idx="1"/>
          </p:nvPr>
        </p:nvSpPr>
        <p:spPr>
          <a:xfrm>
            <a:off x="455950" y="1713089"/>
            <a:ext cx="10265226" cy="827314"/>
          </a:xfrm>
        </p:spPr>
        <p:txBody>
          <a:bodyPr>
            <a:normAutofit/>
          </a:bodyPr>
          <a:lstStyle/>
          <a:p>
            <a:pPr marL="0" lvl="0" indent="0" algn="ctr">
              <a:lnSpc>
                <a:spcPct val="100000"/>
              </a:lnSpc>
              <a:spcBef>
                <a:spcPts val="0"/>
              </a:spcBef>
              <a:buClrTx/>
              <a:buNone/>
              <a:defRPr/>
            </a:pPr>
            <a:r>
              <a:rPr lang="en-US" i="1" dirty="0"/>
              <a:t>An IRT may consist of members from a wide variety of community programs and service providers, including the following:</a:t>
            </a:r>
          </a:p>
        </p:txBody>
      </p:sp>
      <p:sp>
        <p:nvSpPr>
          <p:cNvPr id="7" name="Content Placeholder 6" descr="&quot;&quot;"/>
          <p:cNvSpPr>
            <a:spLocks noGrp="1"/>
          </p:cNvSpPr>
          <p:nvPr>
            <p:ph sz="half" idx="2"/>
          </p:nvPr>
        </p:nvSpPr>
        <p:spPr>
          <a:xfrm>
            <a:off x="357890" y="2788171"/>
            <a:ext cx="11476220" cy="3586828"/>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cap="rnd">
            <a:solidFill>
              <a:schemeClr val="accent1"/>
            </a:solidFill>
          </a:ln>
        </p:spPr>
        <p:style>
          <a:lnRef idx="0">
            <a:scrgbClr r="0" g="0" b="0"/>
          </a:lnRef>
          <a:fillRef idx="0">
            <a:scrgbClr r="0" g="0" b="0"/>
          </a:fillRef>
          <a:effectRef idx="0">
            <a:scrgbClr r="0" g="0" b="0"/>
          </a:effectRef>
          <a:fontRef idx="minor">
            <a:schemeClr val="lt1"/>
          </a:fontRef>
        </p:style>
        <p:txBody>
          <a:bodyPr numCol="2" anchor="b">
            <a:noAutofit/>
          </a:bodyPr>
          <a:lstStyle/>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The Workforce system</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Behavioral Health</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Vocational Rehabilitation</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Community Work Incentives Coordinator</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Employment Specialists</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Housing Provider</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School or Post Secondary Education </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Employer</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Correctional system - probation</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TANF</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Faith Based organizations</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Social Services</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Transportation services</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Apprenticeship sponsors</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Veterans Services</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Advocates/Friends of Job Seeker</a:t>
            </a:r>
          </a:p>
          <a:p>
            <a:pPr marL="736600" lvl="1" indent="-342900" eaLnBrk="0" fontAlgn="base" hangingPunct="0">
              <a:lnSpc>
                <a:spcPct val="100000"/>
              </a:lnSpc>
              <a:spcBef>
                <a:spcPts val="325"/>
              </a:spcBef>
              <a:spcAft>
                <a:spcPct val="0"/>
              </a:spcAft>
              <a:buClr>
                <a:srgbClr val="545E74"/>
              </a:buClr>
              <a:defRPr/>
            </a:pPr>
            <a:r>
              <a:rPr lang="en-US" sz="2200" dirty="0">
                <a:solidFill>
                  <a:schemeClr val="tx1">
                    <a:lumMod val="50000"/>
                  </a:schemeClr>
                </a:solidFill>
                <a:cs typeface="Arial" panose="020B0604020202020204" pitchFamily="34" charset="0"/>
              </a:rPr>
              <a:t>Others?</a:t>
            </a:r>
          </a:p>
        </p:txBody>
      </p:sp>
      <p:sp>
        <p:nvSpPr>
          <p:cNvPr id="4" name="Slide Number Placeholder 3"/>
          <p:cNvSpPr>
            <a:spLocks noGrp="1"/>
          </p:cNvSpPr>
          <p:nvPr>
            <p:ph type="sldNum" sz="quarter" idx="12"/>
          </p:nvPr>
        </p:nvSpPr>
        <p:spPr>
          <a:xfrm>
            <a:off x="9525000" y="6374999"/>
            <a:ext cx="1371600" cy="274320"/>
          </a:xfrm>
        </p:spPr>
        <p:txBody>
          <a:bodyPr/>
          <a:lstStyle/>
          <a:p>
            <a:fld id="{3E23CBBA-0DF3-B04E-9C3F-FAEF216CFFF8}" type="slidenum">
              <a:rPr lang="en-US" smtClean="0"/>
              <a:t>16</a:t>
            </a:fld>
            <a:endParaRPr lang="en-US" dirty="0"/>
          </a:p>
        </p:txBody>
      </p:sp>
    </p:spTree>
    <p:extLst>
      <p:ext uri="{BB962C8B-B14F-4D97-AF65-F5344CB8AC3E}">
        <p14:creationId xmlns:p14="http://schemas.microsoft.com/office/powerpoint/2010/main" val="3991509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523" y="2382859"/>
            <a:ext cx="6503860" cy="2822187"/>
          </a:xfrm>
        </p:spPr>
        <p:txBody>
          <a:bodyPr>
            <a:normAutofit fontScale="90000"/>
          </a:bodyPr>
          <a:lstStyle/>
          <a:p>
            <a:r>
              <a:rPr lang="en-US" sz="5400" i="1" dirty="0"/>
              <a:t>Developing Partnerships through the Community Academy</a:t>
            </a:r>
          </a:p>
        </p:txBody>
      </p:sp>
    </p:spTree>
    <p:extLst>
      <p:ext uri="{BB962C8B-B14F-4D97-AF65-F5344CB8AC3E}">
        <p14:creationId xmlns:p14="http://schemas.microsoft.com/office/powerpoint/2010/main" val="63710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Community Academy – Strategy to Get to Know Your Partners</a:t>
            </a:r>
          </a:p>
        </p:txBody>
      </p:sp>
      <p:sp>
        <p:nvSpPr>
          <p:cNvPr id="3" name="Content Placeholder 2"/>
          <p:cNvSpPr>
            <a:spLocks noGrp="1"/>
          </p:cNvSpPr>
          <p:nvPr>
            <p:ph sz="half" idx="1"/>
          </p:nvPr>
        </p:nvSpPr>
        <p:spPr>
          <a:xfrm>
            <a:off x="1295400" y="1828800"/>
            <a:ext cx="4821195" cy="4343400"/>
          </a:xfrm>
        </p:spPr>
        <p:txBody>
          <a:bodyPr/>
          <a:lstStyle/>
          <a:p>
            <a:r>
              <a:rPr lang="en-US" dirty="0"/>
              <a:t>Brings together a wide range of community partners – traditional and non-traditional</a:t>
            </a:r>
          </a:p>
          <a:p>
            <a:r>
              <a:rPr lang="en-US" dirty="0"/>
              <a:t>Promotes knowledge translation of all programs and resources</a:t>
            </a:r>
          </a:p>
          <a:p>
            <a:r>
              <a:rPr lang="en-US" dirty="0"/>
              <a:t>Allows for “same page” understanding of the IRT and enhances “by-in”</a:t>
            </a:r>
          </a:p>
          <a:p>
            <a:r>
              <a:rPr lang="en-US" dirty="0"/>
              <a:t>Produces “out of the box” thinking</a:t>
            </a:r>
          </a:p>
        </p:txBody>
      </p:sp>
      <p:sp>
        <p:nvSpPr>
          <p:cNvPr id="4" name="Content Placeholder 3"/>
          <p:cNvSpPr>
            <a:spLocks noGrp="1"/>
          </p:cNvSpPr>
          <p:nvPr>
            <p:ph sz="half" idx="2"/>
          </p:nvPr>
        </p:nvSpPr>
        <p:spPr/>
        <p:txBody>
          <a:bodyPr/>
          <a:lstStyle/>
          <a:p>
            <a:r>
              <a:rPr lang="en-US" dirty="0"/>
              <a:t>Builds relationships</a:t>
            </a:r>
          </a:p>
          <a:p>
            <a:r>
              <a:rPr lang="en-US" dirty="0"/>
              <a:t>Develops cross agency team collaboration</a:t>
            </a:r>
          </a:p>
          <a:p>
            <a:r>
              <a:rPr lang="en-US" dirty="0"/>
              <a:t>Allows for brain storming of real customer issues</a:t>
            </a:r>
          </a:p>
          <a:p>
            <a:r>
              <a:rPr lang="en-US" dirty="0"/>
              <a:t>Enhances effectiveness of future work</a:t>
            </a:r>
          </a:p>
          <a:p>
            <a:r>
              <a:rPr lang="en-US" dirty="0"/>
              <a:t>Enables understanding of one another's</a:t>
            </a:r>
            <a:r>
              <a:rPr lang="en-US" baseline="0" dirty="0"/>
              <a:t> </a:t>
            </a:r>
            <a:r>
              <a:rPr lang="en-US" dirty="0"/>
              <a:t>possibilities and limitations</a:t>
            </a:r>
          </a:p>
        </p:txBody>
      </p:sp>
      <p:sp>
        <p:nvSpPr>
          <p:cNvPr id="5" name="Slide Number Placeholder 4"/>
          <p:cNvSpPr>
            <a:spLocks noGrp="1"/>
          </p:cNvSpPr>
          <p:nvPr>
            <p:ph type="sldNum" sz="quarter" idx="12"/>
          </p:nvPr>
        </p:nvSpPr>
        <p:spPr/>
        <p:txBody>
          <a:bodyPr/>
          <a:lstStyle/>
          <a:p>
            <a:fld id="{A7F8E3F6-DE14-48B2-B2BC-6FABA9630FB8}" type="slidenum">
              <a:rPr lang="en-US" smtClean="0"/>
              <a:t>18</a:t>
            </a:fld>
            <a:endParaRPr lang="en-US" dirty="0"/>
          </a:p>
        </p:txBody>
      </p:sp>
    </p:spTree>
    <p:extLst>
      <p:ext uri="{BB962C8B-B14F-4D97-AF65-F5344CB8AC3E}">
        <p14:creationId xmlns:p14="http://schemas.microsoft.com/office/powerpoint/2010/main" val="46719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844" y="2488367"/>
            <a:ext cx="6503860" cy="1603948"/>
          </a:xfrm>
        </p:spPr>
        <p:txBody>
          <a:bodyPr>
            <a:normAutofit/>
          </a:bodyPr>
          <a:lstStyle/>
          <a:p>
            <a:r>
              <a:rPr lang="en-US" sz="5400" i="1" dirty="0"/>
              <a:t>Coordinating an IRT</a:t>
            </a:r>
          </a:p>
        </p:txBody>
      </p:sp>
    </p:spTree>
    <p:extLst>
      <p:ext uri="{BB962C8B-B14F-4D97-AF65-F5344CB8AC3E}">
        <p14:creationId xmlns:p14="http://schemas.microsoft.com/office/powerpoint/2010/main" val="3382060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Your Facilitators</a:t>
            </a:r>
          </a:p>
        </p:txBody>
      </p:sp>
      <p:sp>
        <p:nvSpPr>
          <p:cNvPr id="3" name="Content Placeholder 2"/>
          <p:cNvSpPr>
            <a:spLocks noGrp="1"/>
          </p:cNvSpPr>
          <p:nvPr>
            <p:ph sz="half" idx="1"/>
          </p:nvPr>
        </p:nvSpPr>
        <p:spPr>
          <a:xfrm>
            <a:off x="2308070" y="2781640"/>
            <a:ext cx="3222171" cy="1502229"/>
          </a:xfrm>
        </p:spPr>
        <p:txBody>
          <a:bodyPr>
            <a:noAutofit/>
          </a:bodyPr>
          <a:lstStyle/>
          <a:p>
            <a:pPr marL="0" lvl="0" indent="0">
              <a:lnSpc>
                <a:spcPct val="100000"/>
              </a:lnSpc>
              <a:spcBef>
                <a:spcPts val="0"/>
              </a:spcBef>
              <a:buClrTx/>
              <a:buNone/>
            </a:pPr>
            <a:r>
              <a:rPr lang="en-US" sz="2200" b="1" dirty="0">
                <a:solidFill>
                  <a:srgbClr val="E38E41"/>
                </a:solidFill>
              </a:rPr>
              <a:t>Nikki Powis</a:t>
            </a:r>
            <a:br>
              <a:rPr lang="en-US" sz="2000" b="1" dirty="0">
                <a:solidFill>
                  <a:srgbClr val="E38E41"/>
                </a:solidFill>
              </a:rPr>
            </a:br>
            <a:r>
              <a:rPr lang="en-US" sz="2000" dirty="0">
                <a:solidFill>
                  <a:srgbClr val="002060"/>
                </a:solidFill>
              </a:rPr>
              <a:t>National Disability Institute</a:t>
            </a:r>
          </a:p>
          <a:p>
            <a:pPr marL="0" lvl="0" indent="0">
              <a:lnSpc>
                <a:spcPct val="100000"/>
              </a:lnSpc>
              <a:spcBef>
                <a:spcPts val="0"/>
              </a:spcBef>
              <a:buClrTx/>
              <a:buNone/>
            </a:pPr>
            <a:r>
              <a:rPr lang="en-US" sz="2000" dirty="0"/>
              <a:t>(907) 957-4702</a:t>
            </a:r>
          </a:p>
          <a:p>
            <a:pPr marL="0" lvl="0" indent="0">
              <a:lnSpc>
                <a:spcPct val="100000"/>
              </a:lnSpc>
              <a:spcBef>
                <a:spcPts val="0"/>
              </a:spcBef>
              <a:buClrTx/>
              <a:buNone/>
            </a:pPr>
            <a:r>
              <a:rPr lang="en-US" sz="2000" dirty="0">
                <a:hlinkClick r:id="rId3"/>
              </a:rPr>
              <a:t>npowis@ndi-inc.org</a:t>
            </a:r>
            <a:r>
              <a:rPr lang="en-US" sz="2000" dirty="0"/>
              <a:t> </a:t>
            </a:r>
          </a:p>
        </p:txBody>
      </p:sp>
      <p:pic>
        <p:nvPicPr>
          <p:cNvPr id="7" name="Picture 6" descr="Photo of Nikki Powis, WINTAC, National Disability Institute&#10;" title="Nikki Powis"/>
          <p:cNvPicPr>
            <a:picLocks noChangeAspect="1"/>
          </p:cNvPicPr>
          <p:nvPr/>
        </p:nvPicPr>
        <p:blipFill rotWithShape="1">
          <a:blip r:embed="rId4" cstate="print">
            <a:extLst>
              <a:ext uri="{28A0092B-C50C-407E-A947-70E740481C1C}">
                <a14:useLocalDpi xmlns:a14="http://schemas.microsoft.com/office/drawing/2010/main" val="0"/>
              </a:ext>
            </a:extLst>
          </a:blip>
          <a:srcRect l="17952" t="4891" r="13986" b="26705"/>
          <a:stretch/>
        </p:blipFill>
        <p:spPr>
          <a:xfrm>
            <a:off x="550618" y="2787253"/>
            <a:ext cx="1613840" cy="1621965"/>
          </a:xfrm>
          <a:prstGeom prst="rect">
            <a:avLst/>
          </a:prstGeom>
          <a:ln>
            <a:solidFill>
              <a:srgbClr val="002060"/>
            </a:solidFill>
          </a:ln>
        </p:spPr>
      </p:pic>
      <p:sp>
        <p:nvSpPr>
          <p:cNvPr id="5" name="Content Placeholder 4"/>
          <p:cNvSpPr>
            <a:spLocks noGrp="1"/>
          </p:cNvSpPr>
          <p:nvPr>
            <p:ph sz="half" idx="2"/>
          </p:nvPr>
        </p:nvSpPr>
        <p:spPr>
          <a:xfrm>
            <a:off x="7864879" y="2781640"/>
            <a:ext cx="3320242" cy="1455542"/>
          </a:xfrm>
        </p:spPr>
        <p:txBody>
          <a:bodyPr>
            <a:normAutofit fontScale="92500"/>
          </a:bodyPr>
          <a:lstStyle/>
          <a:p>
            <a:pPr marL="0" lvl="0" indent="0">
              <a:lnSpc>
                <a:spcPct val="100000"/>
              </a:lnSpc>
              <a:spcBef>
                <a:spcPts val="0"/>
              </a:spcBef>
              <a:buClrTx/>
              <a:buNone/>
            </a:pPr>
            <a:r>
              <a:rPr lang="en-US" sz="2600" b="1" dirty="0">
                <a:solidFill>
                  <a:srgbClr val="E38E41"/>
                </a:solidFill>
              </a:rPr>
              <a:t>Sarah Loizeaux</a:t>
            </a:r>
            <a:br>
              <a:rPr lang="en-US" sz="2200" b="1" dirty="0">
                <a:solidFill>
                  <a:srgbClr val="E38E41"/>
                </a:solidFill>
              </a:rPr>
            </a:br>
            <a:r>
              <a:rPr lang="en-US" sz="2200" dirty="0">
                <a:solidFill>
                  <a:srgbClr val="002060"/>
                </a:solidFill>
              </a:rPr>
              <a:t>National Disability Institute</a:t>
            </a:r>
          </a:p>
          <a:p>
            <a:pPr marL="0" lvl="0" indent="0">
              <a:lnSpc>
                <a:spcPct val="100000"/>
              </a:lnSpc>
              <a:spcBef>
                <a:spcPts val="0"/>
              </a:spcBef>
              <a:buClrTx/>
              <a:buNone/>
            </a:pPr>
            <a:r>
              <a:rPr lang="en-US" sz="2200" dirty="0">
                <a:solidFill>
                  <a:srgbClr val="002060"/>
                </a:solidFill>
              </a:rPr>
              <a:t>(978) 621-4569</a:t>
            </a:r>
          </a:p>
          <a:p>
            <a:pPr marL="0" lvl="0" indent="0">
              <a:lnSpc>
                <a:spcPct val="100000"/>
              </a:lnSpc>
              <a:spcBef>
                <a:spcPts val="0"/>
              </a:spcBef>
              <a:buClrTx/>
              <a:buNone/>
            </a:pPr>
            <a:r>
              <a:rPr lang="en-US" sz="2000" dirty="0">
                <a:solidFill>
                  <a:srgbClr val="002060"/>
                </a:solidFill>
                <a:hlinkClick r:id="rId5"/>
              </a:rPr>
              <a:t>sloizeaux@ndi-inc.org</a:t>
            </a:r>
            <a:r>
              <a:rPr lang="en-US" sz="2000" dirty="0">
                <a:solidFill>
                  <a:srgbClr val="002060"/>
                </a:solidFill>
              </a:rPr>
              <a:t> </a:t>
            </a:r>
          </a:p>
        </p:txBody>
      </p:sp>
      <p:pic>
        <p:nvPicPr>
          <p:cNvPr id="12" name="Picture 2" descr="Photo of Sarah Loizeaux, WINTAC, National Disability Institute"/>
          <p:cNvPicPr>
            <a:picLocks noChangeAspect="1" noChangeArrowheads="1"/>
          </p:cNvPicPr>
          <p:nvPr/>
        </p:nvPicPr>
        <p:blipFill rotWithShape="1">
          <a:blip r:embed="rId6">
            <a:extLst>
              <a:ext uri="{28A0092B-C50C-407E-A947-70E740481C1C}">
                <a14:useLocalDpi xmlns:a14="http://schemas.microsoft.com/office/drawing/2010/main" val="0"/>
              </a:ext>
            </a:extLst>
          </a:blip>
          <a:srcRect b="7487"/>
          <a:stretch/>
        </p:blipFill>
        <p:spPr bwMode="auto">
          <a:xfrm>
            <a:off x="6096000" y="2784446"/>
            <a:ext cx="1759290" cy="16275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21000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bwMode="auto">
          <a:xfrm>
            <a:off x="228600" y="673421"/>
            <a:ext cx="9601200" cy="811634"/>
          </a:xfrm>
          <a:ln>
            <a:miter lim="800000"/>
            <a:headEnd/>
            <a:tailEnd/>
          </a:ln>
        </p:spPr>
        <p:txBody>
          <a:bodyPr vert="horz" wrap="square" lIns="91440" tIns="45720" rIns="91440" bIns="45720" numCol="1" rtlCol="0" anchor="t" anchorCtr="0" compatLnSpc="1">
            <a:prstTxWarp prst="textNoShape">
              <a:avLst/>
            </a:prstTxWarp>
            <a:noAutofit/>
          </a:bodyPr>
          <a:lstStyle/>
          <a:p>
            <a:pPr>
              <a:defRPr/>
            </a:pPr>
            <a:r>
              <a:rPr lang="en-US" sz="4000" dirty="0"/>
              <a:t>IRT Flow of Services</a:t>
            </a:r>
          </a:p>
        </p:txBody>
      </p:sp>
      <p:pic>
        <p:nvPicPr>
          <p:cNvPr id="2" name="Picture 1" descr="A flow chart from Step 1: Career Exploration; Identify goals and needs, to Step 2: Active Resource Coordination; Resource Planning, Positioning to access resources; to Step 3: Integrated Resource Team; 1. Identify common goal, 2. Lines of communication, 3. Sequence of services; to Outcome"/>
          <p:cNvPicPr>
            <a:picLocks noChangeAspect="1"/>
          </p:cNvPicPr>
          <p:nvPr/>
        </p:nvPicPr>
        <p:blipFill>
          <a:blip r:embed="rId3"/>
          <a:stretch>
            <a:fillRect/>
          </a:stretch>
        </p:blipFill>
        <p:spPr>
          <a:xfrm>
            <a:off x="951073" y="1712340"/>
            <a:ext cx="9998307" cy="5060119"/>
          </a:xfrm>
          <a:prstGeom prst="rect">
            <a:avLst/>
          </a:prstGeom>
        </p:spPr>
      </p:pic>
      <p:pic>
        <p:nvPicPr>
          <p:cNvPr id="46088" name="Picture 19" descr="A figure shrugs should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872" y="1739200"/>
            <a:ext cx="1219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1" descr="5 figures stand on separate puzzle pie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457" y="1890833"/>
            <a:ext cx="2619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35" descr="Four figures sit at a table. There's a giant brain above them to illustrate a collective ide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352199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36" descr="A figure reaches the top of a mountain and places a 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1" y="5143500"/>
            <a:ext cx="12858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A7F8E3F6-DE14-48B2-B2BC-6FABA9630FB8}" type="slidenum">
              <a:rPr lang="en-US" smtClean="0"/>
              <a:t>20</a:t>
            </a:fld>
            <a:endParaRPr lang="en-US" dirty="0"/>
          </a:p>
        </p:txBody>
      </p:sp>
    </p:spTree>
    <p:extLst>
      <p:ext uri="{BB962C8B-B14F-4D97-AF65-F5344CB8AC3E}">
        <p14:creationId xmlns:p14="http://schemas.microsoft.com/office/powerpoint/2010/main" val="2148428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3736"/>
            <a:ext cx="11981121" cy="1036850"/>
          </a:xfrm>
        </p:spPr>
        <p:txBody>
          <a:bodyPr>
            <a:noAutofit/>
          </a:bodyPr>
          <a:lstStyle/>
          <a:p>
            <a:r>
              <a:rPr lang="en-US" sz="4000" dirty="0"/>
              <a:t>Step 1:  Career Exploration and Need </a:t>
            </a:r>
          </a:p>
        </p:txBody>
      </p:sp>
      <p:sp>
        <p:nvSpPr>
          <p:cNvPr id="5" name="Text Placeholder 4"/>
          <p:cNvSpPr>
            <a:spLocks noGrp="1"/>
          </p:cNvSpPr>
          <p:nvPr>
            <p:ph type="body" idx="1"/>
          </p:nvPr>
        </p:nvSpPr>
        <p:spPr>
          <a:xfrm>
            <a:off x="413658" y="1915886"/>
            <a:ext cx="11266714" cy="381000"/>
          </a:xfrm>
        </p:spPr>
        <p:txBody>
          <a:bodyPr>
            <a:noAutofit/>
          </a:bodyPr>
          <a:lstStyle/>
          <a:p>
            <a:pPr algn="ctr"/>
            <a:r>
              <a:rPr lang="en-US" sz="2800" i="1" dirty="0"/>
              <a:t>As was noted in the previous section, the purpose of an IRT is to help the consumer attain their specific employment goal</a:t>
            </a:r>
            <a:endParaRPr lang="en-US" sz="3200" dirty="0"/>
          </a:p>
        </p:txBody>
      </p:sp>
      <p:sp>
        <p:nvSpPr>
          <p:cNvPr id="9" name="Content Placeholder 8"/>
          <p:cNvSpPr>
            <a:spLocks noGrp="1"/>
          </p:cNvSpPr>
          <p:nvPr>
            <p:ph sz="quarter" idx="4"/>
          </p:nvPr>
        </p:nvSpPr>
        <p:spPr>
          <a:xfrm>
            <a:off x="5040086" y="2792186"/>
            <a:ext cx="6640286" cy="3467100"/>
          </a:xfrm>
        </p:spPr>
        <p:txBody>
          <a:bodyPr/>
          <a:lstStyle/>
          <a:p>
            <a:pPr marL="1089025" lvl="0" indent="-349250">
              <a:lnSpc>
                <a:spcPct val="100000"/>
              </a:lnSpc>
              <a:spcBef>
                <a:spcPts val="0"/>
              </a:spcBef>
              <a:buClrTx/>
              <a:buFont typeface="Wingdings" pitchFamily="2" charset="2"/>
              <a:buChar char="ü"/>
            </a:pPr>
            <a:r>
              <a:rPr lang="en-US" sz="2800" dirty="0">
                <a:solidFill>
                  <a:srgbClr val="377BBB"/>
                </a:solidFill>
                <a:latin typeface="Book Antiqua"/>
              </a:rPr>
              <a:t>Self-determined</a:t>
            </a:r>
          </a:p>
          <a:p>
            <a:pPr marL="1089025" lvl="0" indent="-349250">
              <a:lnSpc>
                <a:spcPct val="100000"/>
              </a:lnSpc>
              <a:spcBef>
                <a:spcPts val="0"/>
              </a:spcBef>
              <a:buClrTx/>
              <a:buFont typeface="Wingdings" pitchFamily="2" charset="2"/>
              <a:buChar char="ü"/>
            </a:pPr>
            <a:r>
              <a:rPr lang="en-US" sz="2800" dirty="0">
                <a:solidFill>
                  <a:srgbClr val="377BBB"/>
                </a:solidFill>
                <a:latin typeface="Book Antiqua"/>
              </a:rPr>
              <a:t>Strength-based</a:t>
            </a:r>
          </a:p>
          <a:p>
            <a:pPr marL="1089025" lvl="0" indent="-349250">
              <a:lnSpc>
                <a:spcPct val="100000"/>
              </a:lnSpc>
              <a:spcBef>
                <a:spcPts val="0"/>
              </a:spcBef>
              <a:buClrTx/>
              <a:buFont typeface="Wingdings" pitchFamily="2" charset="2"/>
              <a:buChar char="ü"/>
            </a:pPr>
            <a:r>
              <a:rPr lang="en-US" sz="2800" dirty="0">
                <a:solidFill>
                  <a:srgbClr val="377BBB"/>
                </a:solidFill>
                <a:latin typeface="Book Antiqua"/>
              </a:rPr>
              <a:t>Concrete enough to build a plan around</a:t>
            </a:r>
          </a:p>
          <a:p>
            <a:pPr marL="1089025" lvl="0" indent="-349250">
              <a:lnSpc>
                <a:spcPct val="100000"/>
              </a:lnSpc>
              <a:spcBef>
                <a:spcPts val="0"/>
              </a:spcBef>
              <a:buClrTx/>
              <a:buFont typeface="Wingdings" pitchFamily="2" charset="2"/>
              <a:buChar char="ü"/>
            </a:pPr>
            <a:r>
              <a:rPr lang="en-US" sz="2800" dirty="0">
                <a:solidFill>
                  <a:srgbClr val="377BBB"/>
                </a:solidFill>
                <a:latin typeface="Book Antiqua"/>
              </a:rPr>
              <a:t>Meets the required outcomes of the systems accessed.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Content Placeholder 9"/>
          <p:cNvSpPr>
            <a:spLocks noGrp="1"/>
          </p:cNvSpPr>
          <p:nvPr>
            <p:ph sz="half" idx="2"/>
          </p:nvPr>
        </p:nvSpPr>
        <p:spPr>
          <a:xfrm>
            <a:off x="636278" y="2792186"/>
            <a:ext cx="4991636" cy="3467100"/>
          </a:xfrm>
        </p:spPr>
        <p:txBody>
          <a:bodyPr/>
          <a:lstStyle/>
          <a:p>
            <a:pPr marL="0" lvl="0" indent="0">
              <a:lnSpc>
                <a:spcPct val="100000"/>
              </a:lnSpc>
              <a:spcBef>
                <a:spcPts val="0"/>
              </a:spcBef>
              <a:buClrTx/>
              <a:buNone/>
            </a:pPr>
            <a:r>
              <a:rPr lang="en-US" sz="2800" dirty="0">
                <a:solidFill>
                  <a:srgbClr val="545E74">
                    <a:lumMod val="50000"/>
                  </a:srgbClr>
                </a:solidFill>
                <a:latin typeface="Book Antiqua"/>
              </a:rPr>
              <a:t>Career Exploration serves as the first step in developing an IRT. The career exploration should result in a </a:t>
            </a:r>
            <a:r>
              <a:rPr lang="en-US" sz="2800" b="1" i="1" dirty="0">
                <a:solidFill>
                  <a:srgbClr val="E38E41"/>
                </a:solidFill>
                <a:latin typeface="Book Antiqua"/>
              </a:rPr>
              <a:t>proposed</a:t>
            </a:r>
            <a:r>
              <a:rPr lang="en-US" sz="2800" dirty="0">
                <a:solidFill>
                  <a:srgbClr val="545E74">
                    <a:lumMod val="50000"/>
                  </a:srgbClr>
                </a:solidFill>
                <a:latin typeface="Book Antiqua"/>
              </a:rPr>
              <a:t> employment goal that is:</a:t>
            </a:r>
          </a:p>
        </p:txBody>
      </p:sp>
    </p:spTree>
    <p:extLst>
      <p:ext uri="{BB962C8B-B14F-4D97-AF65-F5344CB8AC3E}">
        <p14:creationId xmlns:p14="http://schemas.microsoft.com/office/powerpoint/2010/main" val="4260182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208681"/>
            <a:ext cx="11587397" cy="1121554"/>
          </a:xfrm>
        </p:spPr>
        <p:txBody>
          <a:bodyPr>
            <a:noAutofit/>
          </a:bodyPr>
          <a:lstStyle/>
          <a:p>
            <a:r>
              <a:rPr lang="en-US" sz="4000" dirty="0"/>
              <a:t>Step 1: Career Exploration and Need (continued)</a:t>
            </a:r>
          </a:p>
        </p:txBody>
      </p:sp>
      <p:sp>
        <p:nvSpPr>
          <p:cNvPr id="3" name="Content Placeholder 2"/>
          <p:cNvSpPr>
            <a:spLocks noGrp="1"/>
          </p:cNvSpPr>
          <p:nvPr>
            <p:ph idx="1"/>
          </p:nvPr>
        </p:nvSpPr>
        <p:spPr>
          <a:xfrm>
            <a:off x="254833" y="1723869"/>
            <a:ext cx="11437495" cy="4925450"/>
          </a:xfrm>
        </p:spPr>
        <p:txBody>
          <a:bodyPr>
            <a:normAutofit/>
          </a:bodyPr>
          <a:lstStyle/>
          <a:p>
            <a:pPr marL="0" indent="0">
              <a:lnSpc>
                <a:spcPct val="100000"/>
              </a:lnSpc>
              <a:buNone/>
            </a:pPr>
            <a:r>
              <a:rPr lang="en-US" i="1" dirty="0"/>
              <a:t>Once the employment goal has been identified, consider the following:</a:t>
            </a:r>
          </a:p>
          <a:p>
            <a:pPr>
              <a:lnSpc>
                <a:spcPct val="100000"/>
              </a:lnSpc>
              <a:spcAft>
                <a:spcPts val="1200"/>
              </a:spcAft>
              <a:buFont typeface="Wingdings" pitchFamily="2" charset="2"/>
              <a:buChar char="Ø"/>
            </a:pPr>
            <a:r>
              <a:rPr lang="en-US" sz="2800" b="1" dirty="0"/>
              <a:t>Employment Goal</a:t>
            </a:r>
            <a:endParaRPr lang="en-US" sz="200" b="1" dirty="0"/>
          </a:p>
          <a:p>
            <a:pPr lvl="2">
              <a:lnSpc>
                <a:spcPct val="100000"/>
              </a:lnSpc>
              <a:spcBef>
                <a:spcPts val="0"/>
              </a:spcBef>
            </a:pPr>
            <a:r>
              <a:rPr lang="en-US" sz="2400" dirty="0"/>
              <a:t>Are there resources </a:t>
            </a:r>
            <a:r>
              <a:rPr lang="en-US" sz="2400" b="1" i="1" dirty="0">
                <a:solidFill>
                  <a:schemeClr val="accent2"/>
                </a:solidFill>
              </a:rPr>
              <a:t>and/or expertise </a:t>
            </a:r>
            <a:r>
              <a:rPr lang="en-US" sz="2400" dirty="0"/>
              <a:t>beyond what is available from your own system that are critical to your customer’s success in attaining the</a:t>
            </a:r>
            <a:r>
              <a:rPr lang="en-US" sz="2400" b="1" i="1" dirty="0">
                <a:solidFill>
                  <a:schemeClr val="accent2"/>
                </a:solidFill>
              </a:rPr>
              <a:t> proposed</a:t>
            </a:r>
            <a:r>
              <a:rPr lang="en-US" sz="2400" b="1" dirty="0">
                <a:solidFill>
                  <a:schemeClr val="accent2"/>
                </a:solidFill>
              </a:rPr>
              <a:t> </a:t>
            </a:r>
            <a:r>
              <a:rPr lang="en-US" sz="2400" dirty="0"/>
              <a:t>employment goal?</a:t>
            </a:r>
          </a:p>
          <a:p>
            <a:pPr>
              <a:lnSpc>
                <a:spcPct val="100000"/>
              </a:lnSpc>
              <a:spcAft>
                <a:spcPts val="1200"/>
              </a:spcAft>
              <a:buFont typeface="Wingdings" pitchFamily="2" charset="2"/>
              <a:buChar char="Ø"/>
            </a:pPr>
            <a:r>
              <a:rPr lang="en-US" sz="2800" b="1" dirty="0"/>
              <a:t>The Customer</a:t>
            </a:r>
            <a:endParaRPr lang="en-US" sz="200" b="1" dirty="0"/>
          </a:p>
          <a:p>
            <a:pPr lvl="2">
              <a:lnSpc>
                <a:spcPct val="100000"/>
              </a:lnSpc>
              <a:spcBef>
                <a:spcPts val="0"/>
              </a:spcBef>
            </a:pPr>
            <a:r>
              <a:rPr lang="en-US" sz="2400" dirty="0"/>
              <a:t>What other systems is your customer currently accessing?</a:t>
            </a:r>
          </a:p>
          <a:p>
            <a:pPr lvl="2">
              <a:lnSpc>
                <a:spcPct val="100000"/>
              </a:lnSpc>
              <a:spcBef>
                <a:spcPts val="0"/>
              </a:spcBef>
            </a:pPr>
            <a:r>
              <a:rPr lang="en-US" sz="2400" dirty="0"/>
              <a:t>Are there other systems that can help them attain and retain the </a:t>
            </a:r>
            <a:r>
              <a:rPr lang="en-US" sz="2400" b="1" i="1" dirty="0">
                <a:solidFill>
                  <a:schemeClr val="accent2"/>
                </a:solidFill>
              </a:rPr>
              <a:t>proposed</a:t>
            </a:r>
            <a:r>
              <a:rPr lang="en-US" sz="2400" dirty="0"/>
              <a:t> employment goal?</a:t>
            </a:r>
          </a:p>
        </p:txBody>
      </p:sp>
      <p:sp>
        <p:nvSpPr>
          <p:cNvPr id="4" name="Slide Number Placeholder 3"/>
          <p:cNvSpPr>
            <a:spLocks noGrp="1"/>
          </p:cNvSpPr>
          <p:nvPr>
            <p:ph type="sldNum" sz="quarter" idx="12"/>
          </p:nvPr>
        </p:nvSpPr>
        <p:spPr/>
        <p:txBody>
          <a:bodyPr/>
          <a:lstStyle/>
          <a:p>
            <a:fld id="{A7F8E3F6-DE14-48B2-B2BC-6FABA9630FB8}" type="slidenum">
              <a:rPr lang="en-US" smtClean="0"/>
              <a:t>22</a:t>
            </a:fld>
            <a:endParaRPr lang="en-US" dirty="0"/>
          </a:p>
        </p:txBody>
      </p:sp>
    </p:spTree>
    <p:extLst>
      <p:ext uri="{BB962C8B-B14F-4D97-AF65-F5344CB8AC3E}">
        <p14:creationId xmlns:p14="http://schemas.microsoft.com/office/powerpoint/2010/main" val="2365425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Step 2: Active Resource Coordination</a:t>
            </a:r>
          </a:p>
        </p:txBody>
      </p:sp>
      <p:sp>
        <p:nvSpPr>
          <p:cNvPr id="2" name="Content Placeholder 1"/>
          <p:cNvSpPr>
            <a:spLocks noGrp="1"/>
          </p:cNvSpPr>
          <p:nvPr>
            <p:ph sz="half" idx="1"/>
          </p:nvPr>
        </p:nvSpPr>
        <p:spPr>
          <a:xfrm>
            <a:off x="288235" y="1930200"/>
            <a:ext cx="5807764" cy="4343400"/>
          </a:xfrm>
        </p:spPr>
        <p:txBody>
          <a:bodyPr>
            <a:noAutofit/>
          </a:bodyPr>
          <a:lstStyle/>
          <a:p>
            <a:pPr marL="0" lvl="1" indent="0">
              <a:lnSpc>
                <a:spcPct val="100000"/>
              </a:lnSpc>
              <a:buNone/>
            </a:pPr>
            <a:r>
              <a:rPr lang="en-US" sz="2400" dirty="0">
                <a:solidFill>
                  <a:schemeClr val="tx1">
                    <a:lumMod val="50000"/>
                  </a:schemeClr>
                </a:solidFill>
                <a:latin typeface="+mn-lt"/>
              </a:rPr>
              <a:t>Active Resource Coordination (ARC) is the process of identifying needed resources and appropriate and prioritized action steps to address specific, targeted barriers to employment experienced by an individual customer. </a:t>
            </a:r>
          </a:p>
          <a:p>
            <a:pPr marL="0" lvl="1" indent="0">
              <a:lnSpc>
                <a:spcPct val="100000"/>
              </a:lnSpc>
              <a:buNone/>
            </a:pPr>
            <a:r>
              <a:rPr lang="en-US" sz="2400" dirty="0">
                <a:solidFill>
                  <a:schemeClr val="tx1">
                    <a:lumMod val="50000"/>
                  </a:schemeClr>
                </a:solidFill>
                <a:latin typeface="+mn-lt"/>
              </a:rPr>
              <a:t>ARC is likely something you are already doing during the process of intake and plan development. Compared with the current service delivery model, this may just be an enhanced and more intentional step under the IRT approach.</a:t>
            </a:r>
          </a:p>
        </p:txBody>
      </p:sp>
      <p:sp>
        <p:nvSpPr>
          <p:cNvPr id="5" name="Content Placeholder 4"/>
          <p:cNvSpPr>
            <a:spLocks noGrp="1"/>
          </p:cNvSpPr>
          <p:nvPr>
            <p:ph sz="half" idx="2"/>
          </p:nvPr>
        </p:nvSpPr>
        <p:spPr>
          <a:xfrm>
            <a:off x="6201554" y="2639204"/>
            <a:ext cx="5670031" cy="4343401"/>
          </a:xfrm>
        </p:spPr>
        <p:txBody>
          <a:bodyPr/>
          <a:lstStyle/>
          <a:p>
            <a:pPr marL="739775" lvl="1" indent="-457200">
              <a:lnSpc>
                <a:spcPct val="100000"/>
              </a:lnSpc>
              <a:spcBef>
                <a:spcPts val="0"/>
              </a:spcBef>
              <a:buFont typeface="Wingdings" pitchFamily="2" charset="2"/>
              <a:buChar char="Ø"/>
            </a:pPr>
            <a:r>
              <a:rPr lang="en-US" sz="2800" i="1" dirty="0">
                <a:solidFill>
                  <a:srgbClr val="97ABE4">
                    <a:lumMod val="50000"/>
                  </a:srgbClr>
                </a:solidFill>
              </a:rPr>
              <a:t>ARC is more than just a referral to multiple service providers.</a:t>
            </a:r>
          </a:p>
          <a:p>
            <a:pPr marL="739775" lvl="1" indent="-457200">
              <a:lnSpc>
                <a:spcPct val="100000"/>
              </a:lnSpc>
              <a:spcBef>
                <a:spcPts val="0"/>
              </a:spcBef>
              <a:buFont typeface="Wingdings" pitchFamily="2" charset="2"/>
              <a:buChar char="Ø"/>
            </a:pPr>
            <a:r>
              <a:rPr lang="en-US" sz="2800" i="1" dirty="0">
                <a:solidFill>
                  <a:srgbClr val="97ABE4">
                    <a:lumMod val="50000"/>
                  </a:srgbClr>
                </a:solidFill>
              </a:rPr>
              <a:t>ARC is the process of helping the customer create a goal-specific (hint: employment goal) resource plan.</a:t>
            </a:r>
          </a:p>
        </p:txBody>
      </p:sp>
      <p:sp>
        <p:nvSpPr>
          <p:cNvPr id="6" name="TextBox 5" descr="&quot;&quot;">
            <a:extLst>
              <a:ext uri="{FF2B5EF4-FFF2-40B4-BE49-F238E27FC236}">
                <a16:creationId xmlns:a16="http://schemas.microsoft.com/office/drawing/2014/main" id="{8B6A8BF9-6818-284F-9082-5C7D15BACD5D}"/>
              </a:ext>
            </a:extLst>
          </p:cNvPr>
          <p:cNvSpPr txBox="1"/>
          <p:nvPr/>
        </p:nvSpPr>
        <p:spPr>
          <a:xfrm>
            <a:off x="6095999" y="2688870"/>
            <a:ext cx="5881142" cy="3563106"/>
          </a:xfrm>
          <a:custGeom>
            <a:avLst/>
            <a:gdLst>
              <a:gd name="connsiteX0" fmla="*/ 0 w 5881142"/>
              <a:gd name="connsiteY0" fmla="*/ 0 h 369332"/>
              <a:gd name="connsiteX1" fmla="*/ 5881142 w 5881142"/>
              <a:gd name="connsiteY1" fmla="*/ 0 h 369332"/>
              <a:gd name="connsiteX2" fmla="*/ 5881142 w 5881142"/>
              <a:gd name="connsiteY2" fmla="*/ 369332 h 369332"/>
              <a:gd name="connsiteX3" fmla="*/ 0 w 5881142"/>
              <a:gd name="connsiteY3" fmla="*/ 369332 h 369332"/>
              <a:gd name="connsiteX4" fmla="*/ 0 w 5881142"/>
              <a:gd name="connsiteY4" fmla="*/ 0 h 369332"/>
              <a:gd name="connsiteX0" fmla="*/ 0 w 5881142"/>
              <a:gd name="connsiteY0" fmla="*/ 0 h 3549854"/>
              <a:gd name="connsiteX1" fmla="*/ 5881142 w 5881142"/>
              <a:gd name="connsiteY1" fmla="*/ 0 h 3549854"/>
              <a:gd name="connsiteX2" fmla="*/ 5867890 w 5881142"/>
              <a:gd name="connsiteY2" fmla="*/ 3549854 h 3549854"/>
              <a:gd name="connsiteX3" fmla="*/ 0 w 5881142"/>
              <a:gd name="connsiteY3" fmla="*/ 369332 h 3549854"/>
              <a:gd name="connsiteX4" fmla="*/ 0 w 5881142"/>
              <a:gd name="connsiteY4" fmla="*/ 0 h 3549854"/>
              <a:gd name="connsiteX0" fmla="*/ 0 w 5881142"/>
              <a:gd name="connsiteY0" fmla="*/ 0 h 3563106"/>
              <a:gd name="connsiteX1" fmla="*/ 5881142 w 5881142"/>
              <a:gd name="connsiteY1" fmla="*/ 0 h 3563106"/>
              <a:gd name="connsiteX2" fmla="*/ 5867890 w 5881142"/>
              <a:gd name="connsiteY2" fmla="*/ 3549854 h 3563106"/>
              <a:gd name="connsiteX3" fmla="*/ 53009 w 5881142"/>
              <a:gd name="connsiteY3" fmla="*/ 3563106 h 3563106"/>
              <a:gd name="connsiteX4" fmla="*/ 0 w 5881142"/>
              <a:gd name="connsiteY4" fmla="*/ 0 h 3563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1142" h="3563106">
                <a:moveTo>
                  <a:pt x="0" y="0"/>
                </a:moveTo>
                <a:lnTo>
                  <a:pt x="5881142" y="0"/>
                </a:lnTo>
                <a:cubicBezTo>
                  <a:pt x="5876725" y="1183285"/>
                  <a:pt x="5872307" y="2366569"/>
                  <a:pt x="5867890" y="3549854"/>
                </a:cubicBezTo>
                <a:lnTo>
                  <a:pt x="53009" y="3563106"/>
                </a:lnTo>
                <a:lnTo>
                  <a:pt x="0" y="0"/>
                </a:lnTo>
                <a:close/>
              </a:path>
            </a:pathLst>
          </a:custGeom>
          <a:solidFill>
            <a:schemeClr val="accent3">
              <a:alpha val="50000"/>
            </a:schemeClr>
          </a:solidFill>
          <a:ln w="57150">
            <a:solidFill>
              <a:schemeClr val="accent2"/>
            </a:solid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23</a:t>
            </a:fld>
            <a:endParaRPr lang="en-US" dirty="0"/>
          </a:p>
        </p:txBody>
      </p:sp>
    </p:spTree>
    <p:extLst>
      <p:ext uri="{BB962C8B-B14F-4D97-AF65-F5344CB8AC3E}">
        <p14:creationId xmlns:p14="http://schemas.microsoft.com/office/powerpoint/2010/main" val="767170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186" y="583724"/>
            <a:ext cx="9654381" cy="794657"/>
          </a:xfrm>
        </p:spPr>
        <p:txBody>
          <a:bodyPr>
            <a:noAutofit/>
          </a:bodyPr>
          <a:lstStyle/>
          <a:p>
            <a:r>
              <a:rPr lang="en-US" dirty="0"/>
              <a:t>Step 2: ARC (continued)</a:t>
            </a:r>
          </a:p>
        </p:txBody>
      </p:sp>
      <p:sp>
        <p:nvSpPr>
          <p:cNvPr id="2" name="Content Placeholder 1"/>
          <p:cNvSpPr>
            <a:spLocks noGrp="1"/>
          </p:cNvSpPr>
          <p:nvPr>
            <p:ph idx="1"/>
          </p:nvPr>
        </p:nvSpPr>
        <p:spPr>
          <a:xfrm>
            <a:off x="149186" y="1660992"/>
            <a:ext cx="11812965" cy="4988327"/>
          </a:xfrm>
        </p:spPr>
        <p:txBody>
          <a:bodyPr>
            <a:noAutofit/>
          </a:bodyPr>
          <a:lstStyle/>
          <a:p>
            <a:pPr marL="0" lvl="1" indent="0" algn="ctr">
              <a:lnSpc>
                <a:spcPct val="100000"/>
              </a:lnSpc>
              <a:buNone/>
            </a:pPr>
            <a:r>
              <a:rPr lang="en-US" sz="2200" i="1" dirty="0">
                <a:solidFill>
                  <a:srgbClr val="034680"/>
                </a:solidFill>
              </a:rPr>
              <a:t>ARC is directly assisting a customer to convene and negotiate with multiple service providers to create an employment plan that accesses needed resources from multiple systems. Considerations when determining if your agency does active resource coordination include the following:</a:t>
            </a:r>
          </a:p>
          <a:p>
            <a:pPr marL="468630" lvl="1" indent="-342900">
              <a:lnSpc>
                <a:spcPct val="100000"/>
              </a:lnSpc>
              <a:buFont typeface="Wingdings" pitchFamily="2" charset="2"/>
              <a:buChar char="Ø"/>
            </a:pPr>
            <a:r>
              <a:rPr lang="en-US" sz="2200" dirty="0">
                <a:solidFill>
                  <a:schemeClr val="tx1">
                    <a:lumMod val="50000"/>
                  </a:schemeClr>
                </a:solidFill>
                <a:latin typeface="+mn-lt"/>
              </a:rPr>
              <a:t>Are referrals given before or after the development of an employment goal?</a:t>
            </a:r>
          </a:p>
          <a:p>
            <a:pPr marL="468630" lvl="1" indent="-342900">
              <a:lnSpc>
                <a:spcPct val="100000"/>
              </a:lnSpc>
              <a:spcAft>
                <a:spcPts val="600"/>
              </a:spcAft>
              <a:buFont typeface="Wingdings" pitchFamily="2" charset="2"/>
              <a:buChar char="Ø"/>
            </a:pPr>
            <a:r>
              <a:rPr lang="en-US" sz="2200" dirty="0">
                <a:solidFill>
                  <a:schemeClr val="tx1">
                    <a:lumMod val="50000"/>
                  </a:schemeClr>
                </a:solidFill>
                <a:latin typeface="+mn-lt"/>
              </a:rPr>
              <a:t>Is communication between service providers solely the responsibility of the customer?</a:t>
            </a:r>
            <a:endParaRPr lang="en-US" sz="200" dirty="0">
              <a:solidFill>
                <a:srgbClr val="034680"/>
              </a:solidFill>
            </a:endParaRPr>
          </a:p>
          <a:p>
            <a:pPr marL="0" lvl="1" indent="0">
              <a:lnSpc>
                <a:spcPct val="100000"/>
              </a:lnSpc>
              <a:spcAft>
                <a:spcPts val="600"/>
              </a:spcAft>
              <a:buNone/>
            </a:pPr>
            <a:r>
              <a:rPr lang="en-US" sz="2200" dirty="0">
                <a:solidFill>
                  <a:srgbClr val="034680"/>
                </a:solidFill>
              </a:rPr>
              <a:t>Active Resource Coordination always takes place </a:t>
            </a:r>
            <a:r>
              <a:rPr lang="en-US" sz="2200" b="1" dirty="0">
                <a:solidFill>
                  <a:srgbClr val="034680"/>
                </a:solidFill>
              </a:rPr>
              <a:t>PRIOR</a:t>
            </a:r>
            <a:r>
              <a:rPr lang="en-US" sz="2200" dirty="0">
                <a:solidFill>
                  <a:srgbClr val="034680"/>
                </a:solidFill>
              </a:rPr>
              <a:t> to an Integrated Resource Team (IRT) being put in place, although active resource coordination may take place without resulting in an IRT.</a:t>
            </a:r>
            <a:endParaRPr lang="en-US" sz="200" b="1" dirty="0">
              <a:solidFill>
                <a:srgbClr val="FF0000"/>
              </a:solidFill>
            </a:endParaRPr>
          </a:p>
          <a:p>
            <a:pPr marL="0" lvl="1" indent="0" algn="ctr">
              <a:lnSpc>
                <a:spcPct val="100000"/>
              </a:lnSpc>
              <a:buNone/>
            </a:pPr>
            <a:r>
              <a:rPr lang="en-US" sz="2400" b="1" dirty="0">
                <a:solidFill>
                  <a:srgbClr val="FF0000"/>
                </a:solidFill>
              </a:rPr>
              <a:t>So you can have ARC without an IRT, but you CANNOT have an IRT without first having done some Active Resource Coordination!</a:t>
            </a:r>
          </a:p>
        </p:txBody>
      </p:sp>
      <p:sp>
        <p:nvSpPr>
          <p:cNvPr id="4" name="Slide Number Placeholder 3"/>
          <p:cNvSpPr>
            <a:spLocks noGrp="1"/>
          </p:cNvSpPr>
          <p:nvPr>
            <p:ph type="sldNum" sz="quarter" idx="12"/>
          </p:nvPr>
        </p:nvSpPr>
        <p:spPr/>
        <p:txBody>
          <a:bodyPr/>
          <a:lstStyle/>
          <a:p>
            <a:fld id="{A7F8E3F6-DE14-48B2-B2BC-6FABA9630FB8}" type="slidenum">
              <a:rPr lang="en-US" smtClean="0"/>
              <a:t>24</a:t>
            </a:fld>
            <a:endParaRPr lang="en-US" dirty="0"/>
          </a:p>
        </p:txBody>
      </p:sp>
    </p:spTree>
    <p:extLst>
      <p:ext uri="{BB962C8B-B14F-4D97-AF65-F5344CB8AC3E}">
        <p14:creationId xmlns:p14="http://schemas.microsoft.com/office/powerpoint/2010/main" val="2323124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284" y="520696"/>
            <a:ext cx="10113008" cy="794657"/>
          </a:xfrm>
        </p:spPr>
        <p:txBody>
          <a:bodyPr>
            <a:noAutofit/>
          </a:bodyPr>
          <a:lstStyle/>
          <a:p>
            <a:r>
              <a:rPr lang="en-US" dirty="0"/>
              <a:t>Step 2: ARC vs. Simple Referral</a:t>
            </a:r>
          </a:p>
        </p:txBody>
      </p:sp>
      <p:sp>
        <p:nvSpPr>
          <p:cNvPr id="2" name="Content Placeholder 1"/>
          <p:cNvSpPr>
            <a:spLocks noGrp="1"/>
          </p:cNvSpPr>
          <p:nvPr>
            <p:ph idx="1"/>
          </p:nvPr>
        </p:nvSpPr>
        <p:spPr>
          <a:xfrm>
            <a:off x="224852" y="1785257"/>
            <a:ext cx="11317574" cy="4750454"/>
          </a:xfrm>
        </p:spPr>
        <p:txBody>
          <a:bodyPr>
            <a:normAutofit/>
          </a:bodyPr>
          <a:lstStyle/>
          <a:p>
            <a:pPr marL="457200" lvl="1" indent="-457200">
              <a:lnSpc>
                <a:spcPct val="100000"/>
              </a:lnSpc>
              <a:buFont typeface="Wingdings" pitchFamily="2" charset="2"/>
              <a:buChar char="Ø"/>
            </a:pPr>
            <a:r>
              <a:rPr lang="en-US" sz="2800" dirty="0">
                <a:solidFill>
                  <a:srgbClr val="034680"/>
                </a:solidFill>
              </a:rPr>
              <a:t>Active Resource Coordination is more than simple referral. As noted on the previous slide, it includes helping the customer to engage and approach partners around the potential for partnering with your agency.</a:t>
            </a:r>
          </a:p>
          <a:p>
            <a:pPr marL="457200" lvl="1" indent="-457200">
              <a:lnSpc>
                <a:spcPct val="100000"/>
              </a:lnSpc>
              <a:buFont typeface="Wingdings" pitchFamily="2" charset="2"/>
              <a:buChar char="Ø"/>
            </a:pPr>
            <a:r>
              <a:rPr lang="en-US" sz="2800" dirty="0">
                <a:solidFill>
                  <a:srgbClr val="034680"/>
                </a:solidFill>
              </a:rPr>
              <a:t>Many agencies will provide information and referral, but the customer may not understand the relevance of a referral or the steps that need to be taken. Active resource coordination helps the customer to identify, engage and coordinate resources around their needs relevant to achieving their employment goal. </a:t>
            </a:r>
          </a:p>
        </p:txBody>
      </p:sp>
      <p:sp>
        <p:nvSpPr>
          <p:cNvPr id="4" name="Slide Number Placeholder 3"/>
          <p:cNvSpPr>
            <a:spLocks noGrp="1"/>
          </p:cNvSpPr>
          <p:nvPr>
            <p:ph type="sldNum" sz="quarter" idx="12"/>
          </p:nvPr>
        </p:nvSpPr>
        <p:spPr/>
        <p:txBody>
          <a:bodyPr/>
          <a:lstStyle/>
          <a:p>
            <a:fld id="{A7F8E3F6-DE14-48B2-B2BC-6FABA9630FB8}" type="slidenum">
              <a:rPr lang="en-US" smtClean="0"/>
              <a:t>25</a:t>
            </a:fld>
            <a:endParaRPr lang="en-US" dirty="0"/>
          </a:p>
        </p:txBody>
      </p:sp>
    </p:spTree>
    <p:extLst>
      <p:ext uri="{BB962C8B-B14F-4D97-AF65-F5344CB8AC3E}">
        <p14:creationId xmlns:p14="http://schemas.microsoft.com/office/powerpoint/2010/main" val="2688229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94E0-50F3-3A47-AF8B-3DAB1C890664}"/>
              </a:ext>
            </a:extLst>
          </p:cNvPr>
          <p:cNvSpPr>
            <a:spLocks noGrp="1"/>
          </p:cNvSpPr>
          <p:nvPr>
            <p:ph type="title"/>
          </p:nvPr>
        </p:nvSpPr>
        <p:spPr>
          <a:xfrm>
            <a:off x="148028" y="332303"/>
            <a:ext cx="11895944" cy="1036850"/>
          </a:xfrm>
        </p:spPr>
        <p:txBody>
          <a:bodyPr>
            <a:normAutofit/>
          </a:bodyPr>
          <a:lstStyle/>
          <a:p>
            <a:r>
              <a:rPr lang="en-US" dirty="0"/>
              <a:t>Step 3:  Building the IRT</a:t>
            </a:r>
          </a:p>
        </p:txBody>
      </p:sp>
      <p:sp>
        <p:nvSpPr>
          <p:cNvPr id="3" name="Content Placeholder 2">
            <a:extLst>
              <a:ext uri="{FF2B5EF4-FFF2-40B4-BE49-F238E27FC236}">
                <a16:creationId xmlns:a16="http://schemas.microsoft.com/office/drawing/2014/main" id="{67E55052-D67A-0E45-B37F-7A8363003FA2}"/>
              </a:ext>
            </a:extLst>
          </p:cNvPr>
          <p:cNvSpPr>
            <a:spLocks noGrp="1"/>
          </p:cNvSpPr>
          <p:nvPr>
            <p:ph idx="1"/>
          </p:nvPr>
        </p:nvSpPr>
        <p:spPr>
          <a:xfrm>
            <a:off x="0" y="2327473"/>
            <a:ext cx="11782269" cy="4235902"/>
          </a:xfrm>
        </p:spPr>
        <p:txBody>
          <a:bodyPr numCol="3">
            <a:normAutofit fontScale="92500" lnSpcReduction="10000"/>
          </a:bodyPr>
          <a:lstStyle/>
          <a:p>
            <a:pPr marL="0" indent="0" algn="ctr" eaLnBrk="0" fontAlgn="base" hangingPunct="0">
              <a:lnSpc>
                <a:spcPct val="100000"/>
              </a:lnSpc>
              <a:spcBef>
                <a:spcPts val="325"/>
              </a:spcBef>
              <a:buNone/>
              <a:defRPr/>
            </a:pPr>
            <a:r>
              <a:rPr lang="en-US" sz="100" b="1" dirty="0">
                <a:solidFill>
                  <a:schemeClr val="bg1"/>
                </a:solidFill>
              </a:rPr>
              <a:t>THREE ELEMENTS OF EVERY IRT MEETING </a:t>
            </a:r>
          </a:p>
          <a:p>
            <a:pPr marL="0" indent="0" algn="ctr" eaLnBrk="0" fontAlgn="base" hangingPunct="0">
              <a:lnSpc>
                <a:spcPct val="100000"/>
              </a:lnSpc>
              <a:spcBef>
                <a:spcPts val="325"/>
              </a:spcBef>
              <a:buNone/>
              <a:defRPr/>
            </a:pPr>
            <a:r>
              <a:rPr lang="en-US" sz="3400" b="1" u="sng" dirty="0"/>
              <a:t>The Individual</a:t>
            </a:r>
          </a:p>
          <a:p>
            <a:pPr lvl="2">
              <a:lnSpc>
                <a:spcPct val="100000"/>
              </a:lnSpc>
              <a:buClrTx/>
            </a:pPr>
            <a:r>
              <a:rPr lang="en-US" sz="3400" dirty="0"/>
              <a:t>Multiple needs/barriers</a:t>
            </a:r>
          </a:p>
          <a:p>
            <a:pPr lvl="2">
              <a:lnSpc>
                <a:spcPct val="100000"/>
              </a:lnSpc>
              <a:buClrTx/>
            </a:pPr>
            <a:r>
              <a:rPr lang="en-US" sz="3400" dirty="0"/>
              <a:t>Lack of coordination</a:t>
            </a:r>
          </a:p>
          <a:p>
            <a:pPr lvl="2">
              <a:lnSpc>
                <a:spcPct val="100000"/>
              </a:lnSpc>
              <a:spcAft>
                <a:spcPts val="9000"/>
              </a:spcAft>
              <a:buClrTx/>
            </a:pPr>
            <a:r>
              <a:rPr lang="en-US" sz="3400" dirty="0"/>
              <a:t>“Stuck”</a:t>
            </a:r>
            <a:endParaRPr lang="en-US" sz="3400" b="1" u="sng" dirty="0"/>
          </a:p>
          <a:p>
            <a:pPr marL="0" lvl="0" indent="0" algn="ctr">
              <a:lnSpc>
                <a:spcPct val="100000"/>
              </a:lnSpc>
              <a:buClr>
                <a:srgbClr val="5FCBEF"/>
              </a:buClr>
              <a:buNone/>
            </a:pPr>
            <a:r>
              <a:rPr lang="en-US" sz="3400" b="1" u="sng" dirty="0"/>
              <a:t>The Team</a:t>
            </a:r>
          </a:p>
          <a:p>
            <a:pPr lvl="2">
              <a:lnSpc>
                <a:spcPct val="100000"/>
              </a:lnSpc>
              <a:buClrTx/>
            </a:pPr>
            <a:r>
              <a:rPr lang="en-US" sz="3400" dirty="0"/>
              <a:t>Led by the job seeker</a:t>
            </a:r>
          </a:p>
          <a:p>
            <a:pPr lvl="2">
              <a:lnSpc>
                <a:spcPct val="100000"/>
              </a:lnSpc>
              <a:buClrTx/>
            </a:pPr>
            <a:r>
              <a:rPr lang="en-US" sz="3400" dirty="0"/>
              <a:t>Professional support is only a facilitator</a:t>
            </a:r>
          </a:p>
          <a:p>
            <a:pPr lvl="2">
              <a:lnSpc>
                <a:spcPct val="100000"/>
              </a:lnSpc>
              <a:spcAft>
                <a:spcPts val="4800"/>
              </a:spcAft>
              <a:buClrTx/>
            </a:pPr>
            <a:r>
              <a:rPr lang="en-US" sz="3400" dirty="0"/>
              <a:t>Expertise and partnering is the key</a:t>
            </a:r>
            <a:endParaRPr lang="en-US" sz="3400" b="1" dirty="0"/>
          </a:p>
          <a:p>
            <a:pPr marL="0" lvl="0" indent="0" algn="ctr">
              <a:lnSpc>
                <a:spcPct val="100000"/>
              </a:lnSpc>
              <a:buClr>
                <a:srgbClr val="5FCBEF"/>
              </a:buClr>
              <a:buNone/>
            </a:pPr>
            <a:r>
              <a:rPr lang="en-US" sz="3400" b="1" u="sng" dirty="0"/>
              <a:t>The Plan</a:t>
            </a:r>
          </a:p>
          <a:p>
            <a:pPr lvl="2">
              <a:lnSpc>
                <a:spcPct val="100000"/>
              </a:lnSpc>
              <a:buClrTx/>
            </a:pPr>
            <a:r>
              <a:rPr lang="en-US" sz="3400" dirty="0"/>
              <a:t>Not about the solution; about the puzzle</a:t>
            </a:r>
          </a:p>
          <a:p>
            <a:pPr lvl="2">
              <a:lnSpc>
                <a:spcPct val="100000"/>
              </a:lnSpc>
              <a:buClrTx/>
            </a:pPr>
            <a:r>
              <a:rPr lang="en-US" sz="3400" dirty="0"/>
              <a:t>Evolves</a:t>
            </a:r>
          </a:p>
          <a:p>
            <a:pPr lvl="2">
              <a:lnSpc>
                <a:spcPct val="100000"/>
              </a:lnSpc>
              <a:buClrTx/>
            </a:pPr>
            <a:r>
              <a:rPr lang="en-US" sz="3400" dirty="0"/>
              <a:t>Not tied to funding</a:t>
            </a:r>
          </a:p>
        </p:txBody>
      </p:sp>
      <p:sp>
        <p:nvSpPr>
          <p:cNvPr id="4" name="Slide Number Placeholder 3">
            <a:extLst>
              <a:ext uri="{FF2B5EF4-FFF2-40B4-BE49-F238E27FC236}">
                <a16:creationId xmlns:a16="http://schemas.microsoft.com/office/drawing/2014/main" id="{217B5941-C9D0-3D46-A860-760F948F5A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TextBox 4" descr="&quot;&quot;">
            <a:extLst>
              <a:ext uri="{FF2B5EF4-FFF2-40B4-BE49-F238E27FC236}">
                <a16:creationId xmlns:a16="http://schemas.microsoft.com/office/drawing/2014/main" id="{D97C67B1-DC00-1C47-9E95-D2D88CE350B3}"/>
              </a:ext>
            </a:extLst>
          </p:cNvPr>
          <p:cNvSpPr txBox="1"/>
          <p:nvPr/>
        </p:nvSpPr>
        <p:spPr>
          <a:xfrm>
            <a:off x="2297306" y="1660452"/>
            <a:ext cx="69541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34680"/>
                </a:solidFill>
                <a:effectLst/>
                <a:uLnTx/>
                <a:uFillTx/>
                <a:latin typeface="Book Antiqua"/>
                <a:ea typeface="+mn-ea"/>
                <a:cs typeface="+mn-cs"/>
              </a:rPr>
              <a:t>THREE ELEMENTS OF EVERY IRT MEETING </a:t>
            </a:r>
          </a:p>
        </p:txBody>
      </p:sp>
    </p:spTree>
    <p:extLst>
      <p:ext uri="{BB962C8B-B14F-4D97-AF65-F5344CB8AC3E}">
        <p14:creationId xmlns:p14="http://schemas.microsoft.com/office/powerpoint/2010/main" val="373018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0ECB-E4A4-7646-A6A3-840D5BD03683}"/>
              </a:ext>
            </a:extLst>
          </p:cNvPr>
          <p:cNvSpPr>
            <a:spLocks noGrp="1"/>
          </p:cNvSpPr>
          <p:nvPr>
            <p:ph type="title"/>
          </p:nvPr>
        </p:nvSpPr>
        <p:spPr>
          <a:xfrm>
            <a:off x="887896" y="308142"/>
            <a:ext cx="9601200" cy="1036850"/>
          </a:xfrm>
        </p:spPr>
        <p:txBody>
          <a:bodyPr>
            <a:normAutofit/>
          </a:bodyPr>
          <a:lstStyle/>
          <a:p>
            <a:r>
              <a:rPr lang="en-US" sz="4000" dirty="0"/>
              <a:t>Building the Team</a:t>
            </a:r>
          </a:p>
        </p:txBody>
      </p:sp>
      <p:sp>
        <p:nvSpPr>
          <p:cNvPr id="3" name="Text Placeholder 2"/>
          <p:cNvSpPr>
            <a:spLocks noGrp="1"/>
          </p:cNvSpPr>
          <p:nvPr>
            <p:ph type="body" sz="half" idx="2"/>
          </p:nvPr>
        </p:nvSpPr>
        <p:spPr>
          <a:xfrm>
            <a:off x="586293" y="2916846"/>
            <a:ext cx="301603" cy="2728580"/>
          </a:xfrm>
        </p:spPr>
        <p:txBody>
          <a:bodyPr>
            <a:normAutofit/>
          </a:bodyPr>
          <a:lstStyle/>
          <a:p>
            <a:r>
              <a:rPr lang="en-US" sz="100" b="1" dirty="0">
                <a:solidFill>
                  <a:schemeClr val="bg1"/>
                </a:solidFill>
              </a:rPr>
              <a:t>The Customer</a:t>
            </a:r>
          </a:p>
          <a:p>
            <a:r>
              <a:rPr lang="en-US" sz="100" b="1" dirty="0">
                <a:solidFill>
                  <a:schemeClr val="bg1"/>
                </a:solidFill>
              </a:rPr>
              <a:t>Medical Providers</a:t>
            </a:r>
          </a:p>
          <a:p>
            <a:r>
              <a:rPr lang="en-US" sz="100" b="1" dirty="0">
                <a:solidFill>
                  <a:schemeClr val="bg1"/>
                </a:solidFill>
              </a:rPr>
              <a:t>Financial Specialists</a:t>
            </a:r>
          </a:p>
          <a:p>
            <a:r>
              <a:rPr lang="en-US" sz="100" b="1" dirty="0">
                <a:solidFill>
                  <a:schemeClr val="bg1"/>
                </a:solidFill>
              </a:rPr>
              <a:t>Educators</a:t>
            </a:r>
          </a:p>
          <a:p>
            <a:r>
              <a:rPr lang="en-US" sz="100" b="1" dirty="0">
                <a:solidFill>
                  <a:schemeClr val="bg1"/>
                </a:solidFill>
              </a:rPr>
              <a:t>Job Developers</a:t>
            </a:r>
          </a:p>
          <a:p>
            <a:r>
              <a:rPr lang="en-US" sz="100" b="1" dirty="0">
                <a:solidFill>
                  <a:schemeClr val="bg1"/>
                </a:solidFill>
              </a:rPr>
              <a:t>Employers</a:t>
            </a:r>
          </a:p>
          <a:p>
            <a:r>
              <a:rPr lang="en-US" sz="100" b="1" dirty="0">
                <a:solidFill>
                  <a:schemeClr val="bg1"/>
                </a:solidFill>
              </a:rPr>
              <a:t>Housing Providers</a:t>
            </a:r>
          </a:p>
          <a:p>
            <a:r>
              <a:rPr lang="en-US" sz="100" b="1" dirty="0">
                <a:solidFill>
                  <a:schemeClr val="bg1"/>
                </a:solidFill>
              </a:rPr>
              <a:t>Transportation Providers</a:t>
            </a:r>
          </a:p>
          <a:p>
            <a:r>
              <a:rPr lang="en-US" sz="100" b="1" dirty="0">
                <a:solidFill>
                  <a:schemeClr val="bg1"/>
                </a:solidFill>
              </a:rPr>
              <a:t>Social Services</a:t>
            </a:r>
          </a:p>
          <a:p>
            <a:r>
              <a:rPr lang="en-US" sz="100" b="1" dirty="0">
                <a:solidFill>
                  <a:schemeClr val="bg1"/>
                </a:solidFill>
              </a:rPr>
              <a:t>Natural Supports</a:t>
            </a:r>
          </a:p>
          <a:p>
            <a:r>
              <a:rPr lang="en-US" sz="100" b="1" dirty="0">
                <a:solidFill>
                  <a:schemeClr val="bg1"/>
                </a:solidFill>
              </a:rPr>
              <a:t>Faith-Based</a:t>
            </a:r>
            <a:r>
              <a:rPr lang="en-US" sz="100" b="1" baseline="0" dirty="0">
                <a:solidFill>
                  <a:schemeClr val="bg1"/>
                </a:solidFill>
              </a:rPr>
              <a:t> Organization</a:t>
            </a:r>
            <a:endParaRPr lang="en-US" sz="100" b="1" dirty="0">
              <a:solidFill>
                <a:schemeClr val="bg1"/>
              </a:solidFill>
            </a:endParaRPr>
          </a:p>
          <a:p>
            <a:r>
              <a:rPr lang="en-US" sz="100" b="1" dirty="0">
                <a:solidFill>
                  <a:schemeClr val="bg1"/>
                </a:solidFill>
              </a:rPr>
              <a:t>Case Managers/Counselors</a:t>
            </a:r>
          </a:p>
        </p:txBody>
      </p:sp>
      <p:sp>
        <p:nvSpPr>
          <p:cNvPr id="4" name="Slide Number Placeholder 3">
            <a:extLst>
              <a:ext uri="{FF2B5EF4-FFF2-40B4-BE49-F238E27FC236}">
                <a16:creationId xmlns:a16="http://schemas.microsoft.com/office/drawing/2014/main" id="{A5684B09-80FB-254F-9537-60A2CE81D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pic>
        <p:nvPicPr>
          <p:cNvPr id="6" name="Picture 5" descr="Illustration of four people joininig hands with a globe in the center."/>
          <p:cNvPicPr>
            <a:picLocks noChangeAspect="1"/>
          </p:cNvPicPr>
          <p:nvPr/>
        </p:nvPicPr>
        <p:blipFill>
          <a:blip r:embed="rId3"/>
          <a:stretch>
            <a:fillRect/>
          </a:stretch>
        </p:blipFill>
        <p:spPr>
          <a:xfrm>
            <a:off x="1211546" y="1921779"/>
            <a:ext cx="8443692" cy="4718713"/>
          </a:xfrm>
          <a:prstGeom prst="rect">
            <a:avLst/>
          </a:prstGeom>
        </p:spPr>
      </p:pic>
    </p:spTree>
    <p:extLst>
      <p:ext uri="{BB962C8B-B14F-4D97-AF65-F5344CB8AC3E}">
        <p14:creationId xmlns:p14="http://schemas.microsoft.com/office/powerpoint/2010/main" val="4140705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5135-2D3B-AA4A-B4A7-F5E56F2537BF}"/>
              </a:ext>
            </a:extLst>
          </p:cNvPr>
          <p:cNvSpPr>
            <a:spLocks noGrp="1"/>
          </p:cNvSpPr>
          <p:nvPr>
            <p:ph type="title"/>
          </p:nvPr>
        </p:nvSpPr>
        <p:spPr>
          <a:xfrm>
            <a:off x="155523" y="418844"/>
            <a:ext cx="11880953" cy="1036850"/>
          </a:xfrm>
        </p:spPr>
        <p:txBody>
          <a:bodyPr>
            <a:normAutofit/>
          </a:bodyPr>
          <a:lstStyle/>
          <a:p>
            <a:r>
              <a:rPr lang="en-US" dirty="0"/>
              <a:t>Step 3:  Who Should Be at the Table?</a:t>
            </a:r>
          </a:p>
        </p:txBody>
      </p:sp>
      <p:sp>
        <p:nvSpPr>
          <p:cNvPr id="3" name="Content Placeholder 2">
            <a:extLst>
              <a:ext uri="{FF2B5EF4-FFF2-40B4-BE49-F238E27FC236}">
                <a16:creationId xmlns:a16="http://schemas.microsoft.com/office/drawing/2014/main" id="{369BE8AC-308A-334B-A48B-4E2D4AAC5902}"/>
              </a:ext>
            </a:extLst>
          </p:cNvPr>
          <p:cNvSpPr>
            <a:spLocks noGrp="1"/>
          </p:cNvSpPr>
          <p:nvPr>
            <p:ph idx="1"/>
          </p:nvPr>
        </p:nvSpPr>
        <p:spPr>
          <a:xfrm>
            <a:off x="419725" y="1828800"/>
            <a:ext cx="10476875" cy="4774066"/>
          </a:xfrm>
        </p:spPr>
        <p:txBody>
          <a:bodyPr/>
          <a:lstStyle/>
          <a:p>
            <a:pPr marL="0" indent="0" eaLnBrk="0" fontAlgn="base" hangingPunct="0">
              <a:lnSpc>
                <a:spcPct val="100000"/>
              </a:lnSpc>
              <a:spcAft>
                <a:spcPct val="0"/>
              </a:spcAft>
              <a:buClrTx/>
              <a:buSzPct val="68000"/>
              <a:buNone/>
              <a:defRPr/>
            </a:pPr>
            <a:r>
              <a:rPr lang="en-US" sz="3200" b="1" dirty="0"/>
              <a:t>The Employment Goal </a:t>
            </a:r>
          </a:p>
          <a:p>
            <a:pPr lvl="1">
              <a:lnSpc>
                <a:spcPct val="100000"/>
              </a:lnSpc>
              <a:buClrTx/>
            </a:pPr>
            <a:r>
              <a:rPr lang="en-US" sz="2600" dirty="0">
                <a:solidFill>
                  <a:srgbClr val="034680"/>
                </a:solidFill>
              </a:rPr>
              <a:t>What resources beyond those available in your system are critical to your customer’s success in attaining their employment goal?</a:t>
            </a:r>
          </a:p>
          <a:p>
            <a:pPr marL="0" indent="0">
              <a:lnSpc>
                <a:spcPct val="100000"/>
              </a:lnSpc>
              <a:buClrTx/>
              <a:buNone/>
            </a:pPr>
            <a:r>
              <a:rPr lang="en-US" sz="3200" b="1" dirty="0"/>
              <a:t>The Customer</a:t>
            </a:r>
          </a:p>
          <a:p>
            <a:pPr lvl="1">
              <a:lnSpc>
                <a:spcPct val="100000"/>
              </a:lnSpc>
              <a:buClrTx/>
            </a:pPr>
            <a:r>
              <a:rPr lang="en-US" sz="2600" dirty="0">
                <a:solidFill>
                  <a:srgbClr val="034680"/>
                </a:solidFill>
              </a:rPr>
              <a:t>What system is your customer currently accessing?</a:t>
            </a:r>
          </a:p>
          <a:p>
            <a:pPr lvl="1">
              <a:lnSpc>
                <a:spcPct val="100000"/>
              </a:lnSpc>
              <a:buClrTx/>
            </a:pPr>
            <a:r>
              <a:rPr lang="en-US" sz="2600" dirty="0">
                <a:solidFill>
                  <a:srgbClr val="034680"/>
                </a:solidFill>
              </a:rPr>
              <a:t>What services might your customer be eligible for that are relevant in the context of attaining their stated employment goal?</a:t>
            </a:r>
          </a:p>
        </p:txBody>
      </p:sp>
      <p:sp>
        <p:nvSpPr>
          <p:cNvPr id="4" name="Slide Number Placeholder 3">
            <a:extLst>
              <a:ext uri="{FF2B5EF4-FFF2-40B4-BE49-F238E27FC236}">
                <a16:creationId xmlns:a16="http://schemas.microsoft.com/office/drawing/2014/main" id="{7A7E68DB-40BA-804C-AF93-88715BC61A8B}"/>
              </a:ext>
            </a:extLst>
          </p:cNvPr>
          <p:cNvSpPr>
            <a:spLocks noGrp="1"/>
          </p:cNvSpPr>
          <p:nvPr>
            <p:ph type="sldNum" sz="quarter" idx="12"/>
          </p:nvPr>
        </p:nvSpPr>
        <p:spPr/>
        <p:txBody>
          <a:bodyPr/>
          <a:lstStyle/>
          <a:p>
            <a:fld id="{A7F8E3F6-DE14-48B2-B2BC-6FABA9630FB8}" type="slidenum">
              <a:rPr lang="en-US" smtClean="0"/>
              <a:t>28</a:t>
            </a:fld>
            <a:endParaRPr lang="en-US" dirty="0"/>
          </a:p>
        </p:txBody>
      </p:sp>
    </p:spTree>
    <p:extLst>
      <p:ext uri="{BB962C8B-B14F-4D97-AF65-F5344CB8AC3E}">
        <p14:creationId xmlns:p14="http://schemas.microsoft.com/office/powerpoint/2010/main" val="4235863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8681"/>
            <a:ext cx="10999481" cy="1139733"/>
          </a:xfrm>
        </p:spPr>
        <p:txBody>
          <a:bodyPr>
            <a:noAutofit/>
          </a:bodyPr>
          <a:lstStyle/>
          <a:p>
            <a:r>
              <a:rPr lang="en-US" dirty="0"/>
              <a:t>Step 3: Approaching Partners</a:t>
            </a:r>
          </a:p>
        </p:txBody>
      </p:sp>
      <p:sp>
        <p:nvSpPr>
          <p:cNvPr id="2" name="Content Placeholder 1"/>
          <p:cNvSpPr>
            <a:spLocks noGrp="1"/>
          </p:cNvSpPr>
          <p:nvPr>
            <p:ph idx="1"/>
          </p:nvPr>
        </p:nvSpPr>
        <p:spPr>
          <a:xfrm>
            <a:off x="179882" y="1798820"/>
            <a:ext cx="11617377" cy="4576179"/>
          </a:xfrm>
        </p:spPr>
        <p:txBody>
          <a:bodyPr>
            <a:noAutofit/>
          </a:bodyPr>
          <a:lstStyle/>
          <a:p>
            <a:pPr marL="0" indent="0" algn="ctr">
              <a:lnSpc>
                <a:spcPct val="100000"/>
              </a:lnSpc>
              <a:spcAft>
                <a:spcPts val="600"/>
              </a:spcAft>
              <a:buNone/>
              <a:defRPr/>
            </a:pPr>
            <a:r>
              <a:rPr lang="en-US" sz="2600" i="1" dirty="0">
                <a:cs typeface="Arial" pitchFamily="34" charset="0"/>
              </a:rPr>
              <a:t>Before approaching partners, the customer should be engaged by your system and positioned to access your system’s resources.</a:t>
            </a:r>
            <a:endParaRPr lang="en-US" sz="200" b="1" dirty="0"/>
          </a:p>
          <a:p>
            <a:pPr marL="0" indent="0">
              <a:lnSpc>
                <a:spcPct val="100000"/>
              </a:lnSpc>
              <a:spcAft>
                <a:spcPts val="600"/>
              </a:spcAft>
              <a:buNone/>
              <a:defRPr/>
            </a:pPr>
            <a:r>
              <a:rPr lang="en-US" sz="2800" b="1" dirty="0">
                <a:cs typeface="Arial" pitchFamily="34" charset="0"/>
              </a:rPr>
              <a:t>For example</a:t>
            </a:r>
            <a:r>
              <a:rPr lang="en-US" sz="2800" b="1" dirty="0"/>
              <a:t> …</a:t>
            </a:r>
            <a:endParaRPr lang="en-US" sz="200" b="1" dirty="0">
              <a:cs typeface="Arial" pitchFamily="34" charset="0"/>
            </a:endParaRPr>
          </a:p>
          <a:p>
            <a:pPr lvl="1">
              <a:lnSpc>
                <a:spcPct val="100000"/>
              </a:lnSpc>
              <a:buFont typeface="Wingdings" pitchFamily="2" charset="2"/>
              <a:buChar char="ü"/>
            </a:pPr>
            <a:r>
              <a:rPr lang="en-US" sz="2400" dirty="0">
                <a:solidFill>
                  <a:schemeClr val="tx1">
                    <a:lumMod val="50000"/>
                  </a:schemeClr>
                </a:solidFill>
                <a:latin typeface="+mn-lt"/>
              </a:rPr>
              <a:t>Customer should be eligible or presumed eligible for your system’s services.</a:t>
            </a:r>
          </a:p>
          <a:p>
            <a:pPr lvl="1">
              <a:lnSpc>
                <a:spcPct val="100000"/>
              </a:lnSpc>
              <a:buFont typeface="Wingdings" pitchFamily="2" charset="2"/>
              <a:buChar char="ü"/>
            </a:pPr>
            <a:r>
              <a:rPr lang="en-US" sz="2400" dirty="0">
                <a:solidFill>
                  <a:schemeClr val="tx1">
                    <a:lumMod val="50000"/>
                  </a:schemeClr>
                </a:solidFill>
                <a:latin typeface="+mn-lt"/>
              </a:rPr>
              <a:t>Customer should have determined an employment goal that allows for the application of your system’s resources.</a:t>
            </a:r>
          </a:p>
          <a:p>
            <a:pPr lvl="1">
              <a:lnSpc>
                <a:spcPct val="100000"/>
              </a:lnSpc>
              <a:buFont typeface="Wingdings" pitchFamily="2" charset="2"/>
              <a:buChar char="ü"/>
            </a:pPr>
            <a:r>
              <a:rPr lang="en-US" sz="2400" dirty="0">
                <a:solidFill>
                  <a:schemeClr val="tx1">
                    <a:lumMod val="50000"/>
                  </a:schemeClr>
                </a:solidFill>
                <a:latin typeface="+mn-lt"/>
              </a:rPr>
              <a:t>Customer should be consulted and agree to all contacts, and have a clear understanding of the IRT approach and its benefits.</a:t>
            </a:r>
          </a:p>
        </p:txBody>
      </p:sp>
      <p:sp>
        <p:nvSpPr>
          <p:cNvPr id="4" name="Slide Number Placeholder 3"/>
          <p:cNvSpPr>
            <a:spLocks noGrp="1"/>
          </p:cNvSpPr>
          <p:nvPr>
            <p:ph type="sldNum" sz="quarter" idx="12"/>
          </p:nvPr>
        </p:nvSpPr>
        <p:spPr/>
        <p:txBody>
          <a:bodyPr/>
          <a:lstStyle/>
          <a:p>
            <a:fld id="{A7F8E3F6-DE14-48B2-B2BC-6FABA9630FB8}" type="slidenum">
              <a:rPr lang="en-US" smtClean="0"/>
              <a:t>29</a:t>
            </a:fld>
            <a:endParaRPr lang="en-US" dirty="0"/>
          </a:p>
        </p:txBody>
      </p:sp>
    </p:spTree>
    <p:extLst>
      <p:ext uri="{BB962C8B-B14F-4D97-AF65-F5344CB8AC3E}">
        <p14:creationId xmlns:p14="http://schemas.microsoft.com/office/powerpoint/2010/main" val="3654391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lnSpc>
                <a:spcPct val="100000"/>
              </a:lnSpc>
              <a:spcBef>
                <a:spcPts val="600"/>
              </a:spcBef>
              <a:buFont typeface="Wingdings" panose="05000000000000000000" pitchFamily="2" charset="2"/>
              <a:buChar char="ü"/>
            </a:pPr>
            <a:r>
              <a:rPr lang="en-US" dirty="0"/>
              <a:t>Understand the Integrated Resource Team (IRT) strategy and how it can be applied</a:t>
            </a:r>
          </a:p>
          <a:p>
            <a:pPr>
              <a:lnSpc>
                <a:spcPct val="100000"/>
              </a:lnSpc>
              <a:spcBef>
                <a:spcPts val="600"/>
              </a:spcBef>
              <a:buFont typeface="Wingdings" panose="05000000000000000000" pitchFamily="2" charset="2"/>
              <a:buChar char="ü"/>
            </a:pPr>
            <a:r>
              <a:rPr lang="en-US" dirty="0"/>
              <a:t>Understand how the IRT Strategy fits into the Delaware Workforce System priorities </a:t>
            </a:r>
          </a:p>
          <a:p>
            <a:pPr>
              <a:lnSpc>
                <a:spcPct val="100000"/>
              </a:lnSpc>
              <a:spcBef>
                <a:spcPts val="600"/>
              </a:spcBef>
              <a:buFont typeface="Wingdings" panose="05000000000000000000" pitchFamily="2" charset="2"/>
              <a:buChar char="ü"/>
            </a:pPr>
            <a:r>
              <a:rPr lang="en-US" dirty="0"/>
              <a:t>Recognize benefits of the IRT strategy for customer service</a:t>
            </a:r>
          </a:p>
          <a:p>
            <a:pPr>
              <a:lnSpc>
                <a:spcPct val="100000"/>
              </a:lnSpc>
              <a:spcBef>
                <a:spcPts val="600"/>
              </a:spcBef>
              <a:buFont typeface="Wingdings" panose="05000000000000000000" pitchFamily="2" charset="2"/>
              <a:buChar char="ü"/>
            </a:pPr>
            <a:r>
              <a:rPr lang="en-US" dirty="0"/>
              <a:t>Identify resources that will support collaborative teams in using the IRT strategy through the Community Academy</a:t>
            </a:r>
          </a:p>
          <a:p>
            <a:pPr>
              <a:lnSpc>
                <a:spcPct val="100000"/>
              </a:lnSpc>
              <a:spcBef>
                <a:spcPts val="600"/>
              </a:spcBef>
              <a:buFont typeface="Wingdings" panose="05000000000000000000" pitchFamily="2" charset="2"/>
              <a:buChar char="ü"/>
            </a:pPr>
            <a:r>
              <a:rPr lang="en-US" dirty="0"/>
              <a:t>Learn how to structure and conduct IRT meetings</a:t>
            </a:r>
          </a:p>
        </p:txBody>
      </p:sp>
      <p:sp>
        <p:nvSpPr>
          <p:cNvPr id="4" name="Slide Number Placeholder 3"/>
          <p:cNvSpPr>
            <a:spLocks noGrp="1"/>
          </p:cNvSpPr>
          <p:nvPr>
            <p:ph type="sldNum" sz="quarter" idx="12"/>
          </p:nvPr>
        </p:nvSpPr>
        <p:spPr/>
        <p:txBody>
          <a:bodyPr/>
          <a:lstStyle/>
          <a:p>
            <a:fld id="{6113E31D-E2AB-40D1-8B51-AFA5AFEF393A}" type="slidenum">
              <a:rPr lang="en-US" smtClean="0"/>
              <a:pPr/>
              <a:t>3</a:t>
            </a:fld>
            <a:endParaRPr lang="en-US" dirty="0"/>
          </a:p>
        </p:txBody>
      </p:sp>
    </p:spTree>
    <p:extLst>
      <p:ext uri="{BB962C8B-B14F-4D97-AF65-F5344CB8AC3E}">
        <p14:creationId xmlns:p14="http://schemas.microsoft.com/office/powerpoint/2010/main" val="11239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741" y="510746"/>
            <a:ext cx="7673801" cy="794657"/>
          </a:xfrm>
        </p:spPr>
        <p:txBody>
          <a:bodyPr>
            <a:noAutofit/>
          </a:bodyPr>
          <a:lstStyle/>
          <a:p>
            <a:r>
              <a:rPr lang="en-US" dirty="0">
                <a:cs typeface="Times New Roman" panose="02020603050405020304" pitchFamily="18" charset="0"/>
              </a:rPr>
              <a:t>Step 3: Building the IRT  - Partnerships </a:t>
            </a:r>
          </a:p>
        </p:txBody>
      </p:sp>
      <p:sp>
        <p:nvSpPr>
          <p:cNvPr id="2" name="Content Placeholder 1"/>
          <p:cNvSpPr>
            <a:spLocks noGrp="1"/>
          </p:cNvSpPr>
          <p:nvPr>
            <p:ph idx="1"/>
          </p:nvPr>
        </p:nvSpPr>
        <p:spPr>
          <a:xfrm>
            <a:off x="729049" y="1704976"/>
            <a:ext cx="10491401" cy="4430938"/>
          </a:xfrm>
        </p:spPr>
        <p:txBody>
          <a:bodyPr>
            <a:noAutofit/>
          </a:bodyPr>
          <a:lstStyle/>
          <a:p>
            <a:pPr>
              <a:lnSpc>
                <a:spcPct val="100000"/>
              </a:lnSpc>
            </a:pPr>
            <a:r>
              <a:rPr lang="en-US" altLang="x-none" b="1" dirty="0">
                <a:ea typeface="Arial" charset="0"/>
                <a:cs typeface="Arial" charset="0"/>
              </a:rPr>
              <a:t>Connect to partners based on individuals needs and service gaps</a:t>
            </a:r>
          </a:p>
          <a:p>
            <a:pPr lvl="1">
              <a:lnSpc>
                <a:spcPct val="100000"/>
              </a:lnSpc>
            </a:pPr>
            <a:r>
              <a:rPr lang="en-US" altLang="x-none" sz="2400" dirty="0">
                <a:solidFill>
                  <a:srgbClr val="034680"/>
                </a:solidFill>
              </a:rPr>
              <a:t>Connect to services your customer is already involved in</a:t>
            </a:r>
          </a:p>
          <a:p>
            <a:pPr lvl="1">
              <a:lnSpc>
                <a:spcPct val="100000"/>
              </a:lnSpc>
            </a:pPr>
            <a:r>
              <a:rPr lang="en-US" altLang="x-none" sz="2400" dirty="0">
                <a:solidFill>
                  <a:srgbClr val="034680"/>
                </a:solidFill>
              </a:rPr>
              <a:t>Determine what other services they need to connect to and invite </a:t>
            </a:r>
          </a:p>
          <a:p>
            <a:pPr marL="388620" indent="-342900">
              <a:lnSpc>
                <a:spcPct val="100000"/>
              </a:lnSpc>
            </a:pPr>
            <a:r>
              <a:rPr lang="en-US" altLang="x-none" b="1" dirty="0">
                <a:ea typeface="Arial" charset="0"/>
                <a:cs typeface="Arial" charset="0"/>
              </a:rPr>
              <a:t>If the customer needs to apply for services prior to attendance at the IRT, assist with the process</a:t>
            </a:r>
          </a:p>
          <a:p>
            <a:pPr lvl="1">
              <a:lnSpc>
                <a:spcPct val="100000"/>
              </a:lnSpc>
              <a:defRPr/>
            </a:pPr>
            <a:r>
              <a:rPr lang="en-US" sz="2400" dirty="0">
                <a:solidFill>
                  <a:srgbClr val="034680"/>
                </a:solidFill>
              </a:rPr>
              <a:t>Ask questions concerning the specific services that are being delivered.</a:t>
            </a:r>
          </a:p>
          <a:p>
            <a:pPr lvl="1">
              <a:lnSpc>
                <a:spcPct val="100000"/>
              </a:lnSpc>
              <a:defRPr/>
            </a:pPr>
            <a:r>
              <a:rPr lang="en-US" sz="2400" dirty="0">
                <a:solidFill>
                  <a:srgbClr val="034680"/>
                </a:solidFill>
              </a:rPr>
              <a:t>Emphasize the benefits of partnering with your program .</a:t>
            </a:r>
          </a:p>
          <a:p>
            <a:pPr lvl="1">
              <a:lnSpc>
                <a:spcPct val="100000"/>
              </a:lnSpc>
              <a:defRPr/>
            </a:pPr>
            <a:r>
              <a:rPr lang="en-US" sz="2400" dirty="0">
                <a:solidFill>
                  <a:srgbClr val="034680"/>
                </a:solidFill>
              </a:rPr>
              <a:t>Try to uncover areas where you or the partner have some flexibility within the established plans.</a:t>
            </a:r>
          </a:p>
        </p:txBody>
      </p:sp>
      <p:sp>
        <p:nvSpPr>
          <p:cNvPr id="4" name="Slide Number Placeholder 3"/>
          <p:cNvSpPr>
            <a:spLocks noGrp="1"/>
          </p:cNvSpPr>
          <p:nvPr>
            <p:ph type="sldNum" sz="quarter" idx="12"/>
          </p:nvPr>
        </p:nvSpPr>
        <p:spPr/>
        <p:txBody>
          <a:bodyPr/>
          <a:lstStyle/>
          <a:p>
            <a:fld id="{A7F8E3F6-DE14-48B2-B2BC-6FABA9630FB8}" type="slidenum">
              <a:rPr lang="en-US" smtClean="0"/>
              <a:t>30</a:t>
            </a:fld>
            <a:endParaRPr lang="en-US" dirty="0"/>
          </a:p>
        </p:txBody>
      </p:sp>
    </p:spTree>
    <p:extLst>
      <p:ext uri="{BB962C8B-B14F-4D97-AF65-F5344CB8AC3E}">
        <p14:creationId xmlns:p14="http://schemas.microsoft.com/office/powerpoint/2010/main" val="380031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8681"/>
            <a:ext cx="12057089" cy="1148792"/>
          </a:xfrm>
        </p:spPr>
        <p:txBody>
          <a:bodyPr>
            <a:noAutofit/>
          </a:bodyPr>
          <a:lstStyle/>
          <a:p>
            <a:r>
              <a:rPr lang="en-US" dirty="0">
                <a:cs typeface="Times New Roman" panose="02020603050405020304" pitchFamily="18" charset="0"/>
              </a:rPr>
              <a:t>Step 3: Building the IRT -- Convening the meeting</a:t>
            </a:r>
            <a:endParaRPr lang="en-US" dirty="0"/>
          </a:p>
        </p:txBody>
      </p:sp>
      <p:sp>
        <p:nvSpPr>
          <p:cNvPr id="2" name="Content Placeholder 1"/>
          <p:cNvSpPr>
            <a:spLocks noGrp="1"/>
          </p:cNvSpPr>
          <p:nvPr>
            <p:ph idx="1"/>
          </p:nvPr>
        </p:nvSpPr>
        <p:spPr>
          <a:xfrm>
            <a:off x="189875" y="1502234"/>
            <a:ext cx="11867214" cy="4872765"/>
          </a:xfrm>
        </p:spPr>
        <p:txBody>
          <a:bodyPr>
            <a:noAutofit/>
          </a:bodyPr>
          <a:lstStyle/>
          <a:p>
            <a:pPr>
              <a:lnSpc>
                <a:spcPct val="100000"/>
              </a:lnSpc>
              <a:buFont typeface="Wingdings" pitchFamily="2" charset="2"/>
              <a:buChar char="Ø"/>
            </a:pPr>
            <a:r>
              <a:rPr lang="en-US" dirty="0"/>
              <a:t>Once the </a:t>
            </a:r>
            <a:r>
              <a:rPr lang="en-US" dirty="0">
                <a:solidFill>
                  <a:schemeClr val="accent3">
                    <a:lumMod val="75000"/>
                  </a:schemeClr>
                </a:solidFill>
              </a:rPr>
              <a:t>customer</a:t>
            </a:r>
            <a:r>
              <a:rPr lang="en-US" dirty="0"/>
              <a:t> is determined eligible by another service provider, and these service providers are agreeable to partnering, discuss with your customer their role as the driving member of the Integrated Resource Team.</a:t>
            </a:r>
          </a:p>
          <a:p>
            <a:pPr>
              <a:lnSpc>
                <a:spcPct val="100000"/>
              </a:lnSpc>
              <a:buFont typeface="Wingdings" pitchFamily="2" charset="2"/>
              <a:buChar char="Ø"/>
            </a:pPr>
            <a:r>
              <a:rPr lang="en-US" dirty="0"/>
              <a:t>After establishing the customer’s role, a face-to-face meeting should be convened -- whenever possible -- with the partners and the customer. If a face-to-face meeting is not possible, virtual meetings are adequate. </a:t>
            </a:r>
          </a:p>
          <a:p>
            <a:pPr>
              <a:lnSpc>
                <a:spcPct val="100000"/>
              </a:lnSpc>
              <a:buFont typeface="Wingdings" pitchFamily="2" charset="2"/>
              <a:buChar char="Ø"/>
            </a:pPr>
            <a:r>
              <a:rPr lang="en-US" dirty="0"/>
              <a:t>The purpose of the meeting is to reach consensus around the following three key parameters:</a:t>
            </a:r>
          </a:p>
          <a:p>
            <a:pPr marL="1307782" lvl="2" indent="-457200">
              <a:lnSpc>
                <a:spcPct val="100000"/>
              </a:lnSpc>
              <a:spcBef>
                <a:spcPts val="600"/>
              </a:spcBef>
              <a:buFont typeface="+mj-lt"/>
              <a:buAutoNum type="arabicPeriod"/>
            </a:pPr>
            <a:r>
              <a:rPr lang="en-US" sz="2200" b="1" dirty="0">
                <a:solidFill>
                  <a:schemeClr val="tx1">
                    <a:lumMod val="50000"/>
                  </a:schemeClr>
                </a:solidFill>
                <a:latin typeface="+mn-lt"/>
              </a:rPr>
              <a:t>A common employment goal</a:t>
            </a:r>
          </a:p>
          <a:p>
            <a:pPr marL="1307782" lvl="2" indent="-457200">
              <a:lnSpc>
                <a:spcPct val="100000"/>
              </a:lnSpc>
              <a:spcBef>
                <a:spcPts val="600"/>
              </a:spcBef>
              <a:buFont typeface="+mj-lt"/>
              <a:buAutoNum type="arabicPeriod"/>
            </a:pPr>
            <a:r>
              <a:rPr lang="en-US" sz="2200" b="1" dirty="0">
                <a:solidFill>
                  <a:schemeClr val="tx1">
                    <a:lumMod val="50000"/>
                  </a:schemeClr>
                </a:solidFill>
                <a:latin typeface="+mn-lt"/>
              </a:rPr>
              <a:t>Lines of Communication</a:t>
            </a:r>
          </a:p>
          <a:p>
            <a:pPr marL="1307782" lvl="2" indent="-457200">
              <a:lnSpc>
                <a:spcPct val="100000"/>
              </a:lnSpc>
              <a:spcBef>
                <a:spcPts val="600"/>
              </a:spcBef>
              <a:buFont typeface="+mj-lt"/>
              <a:buAutoNum type="arabicPeriod"/>
            </a:pPr>
            <a:r>
              <a:rPr lang="en-US" sz="2200" b="1" dirty="0">
                <a:solidFill>
                  <a:schemeClr val="tx1">
                    <a:lumMod val="50000"/>
                  </a:schemeClr>
                </a:solidFill>
                <a:latin typeface="+mn-lt"/>
              </a:rPr>
              <a:t>A Sequence of Services</a:t>
            </a:r>
          </a:p>
        </p:txBody>
      </p:sp>
      <p:sp>
        <p:nvSpPr>
          <p:cNvPr id="5" name="Slide Number Placeholder 4"/>
          <p:cNvSpPr>
            <a:spLocks noGrp="1"/>
          </p:cNvSpPr>
          <p:nvPr>
            <p:ph type="sldNum" sz="quarter" idx="12"/>
          </p:nvPr>
        </p:nvSpPr>
        <p:spPr/>
        <p:txBody>
          <a:bodyPr/>
          <a:lstStyle/>
          <a:p>
            <a:fld id="{A7F8E3F6-DE14-48B2-B2BC-6FABA9630FB8}" type="slidenum">
              <a:rPr lang="en-US" smtClean="0"/>
              <a:t>31</a:t>
            </a:fld>
            <a:endParaRPr lang="en-US" dirty="0"/>
          </a:p>
        </p:txBody>
      </p:sp>
    </p:spTree>
    <p:extLst>
      <p:ext uri="{BB962C8B-B14F-4D97-AF65-F5344CB8AC3E}">
        <p14:creationId xmlns:p14="http://schemas.microsoft.com/office/powerpoint/2010/main" val="2971252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844" y="2488367"/>
            <a:ext cx="6503860" cy="1603948"/>
          </a:xfrm>
        </p:spPr>
        <p:txBody>
          <a:bodyPr>
            <a:normAutofit/>
          </a:bodyPr>
          <a:lstStyle/>
          <a:p>
            <a:r>
              <a:rPr lang="en-US" sz="5400" i="1" dirty="0"/>
              <a:t>Considerations and Plan Negotiation</a:t>
            </a:r>
          </a:p>
        </p:txBody>
      </p:sp>
    </p:spTree>
    <p:extLst>
      <p:ext uri="{BB962C8B-B14F-4D97-AF65-F5344CB8AC3E}">
        <p14:creationId xmlns:p14="http://schemas.microsoft.com/office/powerpoint/2010/main" val="3014868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3B04-234A-8A44-9E73-7BB108EF9196}"/>
              </a:ext>
            </a:extLst>
          </p:cNvPr>
          <p:cNvSpPr>
            <a:spLocks noGrp="1"/>
          </p:cNvSpPr>
          <p:nvPr>
            <p:ph type="title"/>
          </p:nvPr>
        </p:nvSpPr>
        <p:spPr>
          <a:xfrm>
            <a:off x="220376" y="167980"/>
            <a:ext cx="9601200" cy="1036850"/>
          </a:xfrm>
        </p:spPr>
        <p:txBody>
          <a:bodyPr>
            <a:normAutofit/>
          </a:bodyPr>
          <a:lstStyle/>
          <a:p>
            <a:r>
              <a:rPr lang="en-US" dirty="0"/>
              <a:t>A Quick Review:</a:t>
            </a:r>
          </a:p>
        </p:txBody>
      </p:sp>
      <p:sp>
        <p:nvSpPr>
          <p:cNvPr id="3" name="Content Placeholder 2">
            <a:extLst>
              <a:ext uri="{FF2B5EF4-FFF2-40B4-BE49-F238E27FC236}">
                <a16:creationId xmlns:a16="http://schemas.microsoft.com/office/drawing/2014/main" id="{29EE377A-A151-7245-8469-F5AF0F4B293F}"/>
              </a:ext>
            </a:extLst>
          </p:cNvPr>
          <p:cNvSpPr>
            <a:spLocks noGrp="1"/>
          </p:cNvSpPr>
          <p:nvPr>
            <p:ph idx="1"/>
          </p:nvPr>
        </p:nvSpPr>
        <p:spPr>
          <a:xfrm>
            <a:off x="0" y="1554479"/>
            <a:ext cx="12089081" cy="4820520"/>
          </a:xfrm>
        </p:spPr>
        <p:txBody>
          <a:bodyPr/>
          <a:lstStyle/>
          <a:p>
            <a:pPr>
              <a:lnSpc>
                <a:spcPct val="100000"/>
              </a:lnSpc>
              <a:buFont typeface="Wingdings" pitchFamily="2" charset="2"/>
              <a:buChar char="Ø"/>
            </a:pPr>
            <a:r>
              <a:rPr lang="en-US" sz="2000" b="1" i="1" dirty="0">
                <a:solidFill>
                  <a:srgbClr val="C00000"/>
                </a:solidFill>
              </a:rPr>
              <a:t>Active Resource Coordination </a:t>
            </a:r>
            <a:r>
              <a:rPr lang="en-US" sz="2000" dirty="0"/>
              <a:t>is the process in which you help customers identify resources, that are beyond what your own program can provide, and help to engage those resources around a mutually agreed upon employment goal.</a:t>
            </a:r>
          </a:p>
          <a:p>
            <a:pPr>
              <a:lnSpc>
                <a:spcPct val="100000"/>
              </a:lnSpc>
              <a:buFont typeface="Wingdings" pitchFamily="2" charset="2"/>
              <a:buChar char="Ø"/>
            </a:pPr>
            <a:r>
              <a:rPr lang="en-US" sz="2000" dirty="0"/>
              <a:t>Following Active Resource Coordination, an </a:t>
            </a:r>
            <a:r>
              <a:rPr lang="en-US" sz="2000" b="1" i="1" dirty="0">
                <a:solidFill>
                  <a:srgbClr val="C00000"/>
                </a:solidFill>
              </a:rPr>
              <a:t>IRT meeting </a:t>
            </a:r>
            <a:r>
              <a:rPr lang="en-US" sz="2000" dirty="0"/>
              <a:t>is convened with the customer and partner agencies in which (led by the customer) the customer and agencies come to consensus around three key parameters:</a:t>
            </a:r>
          </a:p>
          <a:p>
            <a:pPr marL="1022033" lvl="2" indent="-428625">
              <a:lnSpc>
                <a:spcPct val="100000"/>
              </a:lnSpc>
            </a:pPr>
            <a:r>
              <a:rPr lang="en-US" sz="2000" b="1" dirty="0"/>
              <a:t>Employment Goal</a:t>
            </a:r>
          </a:p>
          <a:p>
            <a:pPr marL="1022033" lvl="2" indent="-428625">
              <a:lnSpc>
                <a:spcPct val="100000"/>
              </a:lnSpc>
            </a:pPr>
            <a:r>
              <a:rPr lang="en-US" sz="2000" b="1" dirty="0"/>
              <a:t>Lines of Communication</a:t>
            </a:r>
          </a:p>
          <a:p>
            <a:pPr marL="1022033" lvl="2" indent="-428625">
              <a:lnSpc>
                <a:spcPct val="100000"/>
              </a:lnSpc>
            </a:pPr>
            <a:r>
              <a:rPr lang="en-US" sz="2000" b="1" dirty="0"/>
              <a:t>Sequence of Services</a:t>
            </a:r>
          </a:p>
          <a:p>
            <a:pPr>
              <a:lnSpc>
                <a:spcPct val="100000"/>
              </a:lnSpc>
              <a:buFont typeface="Wingdings" pitchFamily="2" charset="2"/>
              <a:buChar char="Ø"/>
            </a:pPr>
            <a:r>
              <a:rPr lang="en-US" sz="2000" dirty="0"/>
              <a:t>Customers and Partners agree to roles and services consistent with their own agencies allowances and plans are documented and moved forward</a:t>
            </a:r>
            <a:r>
              <a:rPr lang="en-US" dirty="0"/>
              <a:t>.</a:t>
            </a:r>
          </a:p>
        </p:txBody>
      </p:sp>
      <p:sp>
        <p:nvSpPr>
          <p:cNvPr id="4" name="Slide Number Placeholder 3">
            <a:extLst>
              <a:ext uri="{FF2B5EF4-FFF2-40B4-BE49-F238E27FC236}">
                <a16:creationId xmlns:a16="http://schemas.microsoft.com/office/drawing/2014/main" id="{D7D57E2A-DE9B-9E4D-8379-352E598B303C}"/>
              </a:ext>
            </a:extLst>
          </p:cNvPr>
          <p:cNvSpPr>
            <a:spLocks noGrp="1"/>
          </p:cNvSpPr>
          <p:nvPr>
            <p:ph type="sldNum" sz="quarter" idx="12"/>
          </p:nvPr>
        </p:nvSpPr>
        <p:spPr/>
        <p:txBody>
          <a:bodyPr/>
          <a:lstStyle/>
          <a:p>
            <a:fld id="{A7F8E3F6-DE14-48B2-B2BC-6FABA9630FB8}" type="slidenum">
              <a:rPr lang="en-US" smtClean="0"/>
              <a:t>33</a:t>
            </a:fld>
            <a:endParaRPr lang="en-US" dirty="0"/>
          </a:p>
        </p:txBody>
      </p:sp>
    </p:spTree>
    <p:extLst>
      <p:ext uri="{BB962C8B-B14F-4D97-AF65-F5344CB8AC3E}">
        <p14:creationId xmlns:p14="http://schemas.microsoft.com/office/powerpoint/2010/main" val="1903279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E601-1039-8141-B7CC-4DEC22F777D3}"/>
              </a:ext>
            </a:extLst>
          </p:cNvPr>
          <p:cNvSpPr>
            <a:spLocks noGrp="1"/>
          </p:cNvSpPr>
          <p:nvPr>
            <p:ph type="title"/>
          </p:nvPr>
        </p:nvSpPr>
        <p:spPr>
          <a:xfrm>
            <a:off x="207988" y="288514"/>
            <a:ext cx="11776023" cy="1036850"/>
          </a:xfrm>
        </p:spPr>
        <p:txBody>
          <a:bodyPr>
            <a:noAutofit/>
          </a:bodyPr>
          <a:lstStyle/>
          <a:p>
            <a:r>
              <a:rPr lang="en-US" dirty="0">
                <a:cs typeface="Times New Roman" panose="02020603050405020304" pitchFamily="18" charset="0"/>
              </a:rPr>
              <a:t>IRT Considerations</a:t>
            </a:r>
            <a:endParaRPr lang="en-US" dirty="0"/>
          </a:p>
        </p:txBody>
      </p:sp>
      <p:sp>
        <p:nvSpPr>
          <p:cNvPr id="3" name="Content Placeholder 2">
            <a:extLst>
              <a:ext uri="{FF2B5EF4-FFF2-40B4-BE49-F238E27FC236}">
                <a16:creationId xmlns:a16="http://schemas.microsoft.com/office/drawing/2014/main" id="{D179EFE0-7F4C-2442-9DE9-40E38B0F7C87}"/>
              </a:ext>
            </a:extLst>
          </p:cNvPr>
          <p:cNvSpPr>
            <a:spLocks noGrp="1"/>
          </p:cNvSpPr>
          <p:nvPr>
            <p:ph idx="1"/>
          </p:nvPr>
        </p:nvSpPr>
        <p:spPr>
          <a:xfrm>
            <a:off x="875674" y="1843789"/>
            <a:ext cx="10861623" cy="4531209"/>
          </a:xfrm>
        </p:spPr>
        <p:txBody>
          <a:bodyPr/>
          <a:lstStyle/>
          <a:p>
            <a:pPr marL="0" indent="0">
              <a:lnSpc>
                <a:spcPct val="100000"/>
              </a:lnSpc>
              <a:spcBef>
                <a:spcPts val="0"/>
              </a:spcBef>
              <a:spcAft>
                <a:spcPts val="1200"/>
              </a:spcAft>
              <a:buNone/>
            </a:pPr>
            <a:r>
              <a:rPr lang="en-US" b="1" dirty="0">
                <a:ea typeface="Calibri" panose="020F0502020204030204" pitchFamily="34" charset="0"/>
              </a:rPr>
              <a:t>Based on your customer’s work goal and listed challenges, determine the following:</a:t>
            </a:r>
          </a:p>
          <a:p>
            <a:pPr marL="742950" lvl="1" indent="-285750" eaLnBrk="0" fontAlgn="base" hangingPunct="0">
              <a:lnSpc>
                <a:spcPct val="100000"/>
              </a:lnSpc>
              <a:spcBef>
                <a:spcPts val="325"/>
              </a:spcBef>
              <a:spcAft>
                <a:spcPct val="0"/>
              </a:spcAft>
              <a:buClr>
                <a:schemeClr val="accent1"/>
              </a:buClr>
            </a:pPr>
            <a:r>
              <a:rPr lang="en-US" sz="2200" dirty="0"/>
              <a:t>What types of people, supports, resources does this individual need to reach their goal?</a:t>
            </a:r>
          </a:p>
          <a:p>
            <a:pPr marL="742950" lvl="1" indent="-285750" eaLnBrk="0" fontAlgn="base" hangingPunct="0">
              <a:lnSpc>
                <a:spcPct val="100000"/>
              </a:lnSpc>
              <a:spcBef>
                <a:spcPts val="325"/>
              </a:spcBef>
              <a:spcAft>
                <a:spcPct val="0"/>
              </a:spcAft>
              <a:buClr>
                <a:schemeClr val="accent1"/>
              </a:buClr>
            </a:pPr>
            <a:r>
              <a:rPr lang="en-US" sz="2200" dirty="0"/>
              <a:t>With this information, who should participate in this individual’s IRT?</a:t>
            </a:r>
          </a:p>
          <a:p>
            <a:pPr marL="742950" lvl="1" indent="-285750" eaLnBrk="0" fontAlgn="base" hangingPunct="0">
              <a:lnSpc>
                <a:spcPct val="100000"/>
              </a:lnSpc>
              <a:spcBef>
                <a:spcPts val="325"/>
              </a:spcBef>
              <a:spcAft>
                <a:spcPct val="0"/>
              </a:spcAft>
              <a:buClr>
                <a:schemeClr val="accent1"/>
              </a:buClr>
            </a:pPr>
            <a:r>
              <a:rPr lang="en-US" sz="2200" dirty="0"/>
              <a:t>Which agencies/individuals would contribute to the success of this individual?</a:t>
            </a:r>
          </a:p>
          <a:p>
            <a:pPr marL="742950" lvl="1" indent="-285750" eaLnBrk="0" fontAlgn="base" hangingPunct="0">
              <a:lnSpc>
                <a:spcPct val="100000"/>
              </a:lnSpc>
              <a:spcBef>
                <a:spcPts val="325"/>
              </a:spcBef>
              <a:spcAft>
                <a:spcPct val="0"/>
              </a:spcAft>
              <a:buClr>
                <a:schemeClr val="accent1"/>
              </a:buClr>
            </a:pPr>
            <a:r>
              <a:rPr lang="en-US" sz="2200" dirty="0"/>
              <a:t>Who or what natural or other supports should be at the table?</a:t>
            </a:r>
          </a:p>
          <a:p>
            <a:pPr marL="742950" lvl="1" indent="-285750" eaLnBrk="0" fontAlgn="base" hangingPunct="0">
              <a:lnSpc>
                <a:spcPct val="100000"/>
              </a:lnSpc>
              <a:spcBef>
                <a:spcPts val="325"/>
              </a:spcBef>
              <a:spcAft>
                <a:spcPct val="0"/>
              </a:spcAft>
              <a:buClr>
                <a:schemeClr val="accent1"/>
              </a:buClr>
            </a:pPr>
            <a:r>
              <a:rPr lang="en-US" sz="2200" dirty="0"/>
              <a:t>Who will be the most productive advocate or mentor for this individual to assist with attaining their goals?</a:t>
            </a:r>
          </a:p>
        </p:txBody>
      </p:sp>
      <p:sp>
        <p:nvSpPr>
          <p:cNvPr id="4" name="Slide Number Placeholder 3">
            <a:extLst>
              <a:ext uri="{FF2B5EF4-FFF2-40B4-BE49-F238E27FC236}">
                <a16:creationId xmlns:a16="http://schemas.microsoft.com/office/drawing/2014/main" id="{1D992E56-92D3-6F42-B51F-3ECE1B1B8B85}"/>
              </a:ext>
            </a:extLst>
          </p:cNvPr>
          <p:cNvSpPr>
            <a:spLocks noGrp="1"/>
          </p:cNvSpPr>
          <p:nvPr>
            <p:ph type="sldNum" sz="quarter" idx="12"/>
          </p:nvPr>
        </p:nvSpPr>
        <p:spPr/>
        <p:txBody>
          <a:bodyPr/>
          <a:lstStyle/>
          <a:p>
            <a:fld id="{A7F8E3F6-DE14-48B2-B2BC-6FABA9630FB8}" type="slidenum">
              <a:rPr lang="en-US" smtClean="0"/>
              <a:t>34</a:t>
            </a:fld>
            <a:endParaRPr lang="en-US" dirty="0"/>
          </a:p>
        </p:txBody>
      </p:sp>
    </p:spTree>
    <p:extLst>
      <p:ext uri="{BB962C8B-B14F-4D97-AF65-F5344CB8AC3E}">
        <p14:creationId xmlns:p14="http://schemas.microsoft.com/office/powerpoint/2010/main" val="3723350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DEE1-1AE7-8449-B08C-180A288D10AB}"/>
              </a:ext>
            </a:extLst>
          </p:cNvPr>
          <p:cNvSpPr>
            <a:spLocks noGrp="1"/>
          </p:cNvSpPr>
          <p:nvPr>
            <p:ph type="title"/>
          </p:nvPr>
        </p:nvSpPr>
        <p:spPr>
          <a:xfrm>
            <a:off x="194871" y="315095"/>
            <a:ext cx="11767279" cy="1036850"/>
          </a:xfrm>
        </p:spPr>
        <p:txBody>
          <a:bodyPr>
            <a:noAutofit/>
          </a:bodyPr>
          <a:lstStyle/>
          <a:p>
            <a:r>
              <a:rPr lang="en-US" dirty="0">
                <a:cs typeface="Times New Roman" panose="02020603050405020304" pitchFamily="18" charset="0"/>
              </a:rPr>
              <a:t>IRT Considerations (continued)</a:t>
            </a:r>
            <a:endParaRPr lang="en-US" dirty="0"/>
          </a:p>
        </p:txBody>
      </p:sp>
      <p:sp>
        <p:nvSpPr>
          <p:cNvPr id="3" name="Content Placeholder 2">
            <a:extLst>
              <a:ext uri="{FF2B5EF4-FFF2-40B4-BE49-F238E27FC236}">
                <a16:creationId xmlns:a16="http://schemas.microsoft.com/office/drawing/2014/main" id="{16B8E6CA-F16E-CF4B-965E-373B31C7D350}"/>
              </a:ext>
            </a:extLst>
          </p:cNvPr>
          <p:cNvSpPr>
            <a:spLocks noGrp="1"/>
          </p:cNvSpPr>
          <p:nvPr>
            <p:ph idx="1"/>
          </p:nvPr>
        </p:nvSpPr>
        <p:spPr>
          <a:xfrm>
            <a:off x="194870" y="1524500"/>
            <a:ext cx="11767279" cy="4850499"/>
          </a:xfrm>
        </p:spPr>
        <p:txBody>
          <a:bodyPr/>
          <a:lstStyle/>
          <a:p>
            <a:pPr marL="0" indent="0">
              <a:lnSpc>
                <a:spcPct val="100000"/>
              </a:lnSpc>
              <a:spcBef>
                <a:spcPts val="0"/>
              </a:spcBef>
              <a:spcAft>
                <a:spcPts val="600"/>
              </a:spcAft>
              <a:buNone/>
            </a:pPr>
            <a:r>
              <a:rPr lang="en-US" sz="2200" b="1" dirty="0">
                <a:ea typeface="Calibri" panose="020F0502020204030204" pitchFamily="34" charset="0"/>
              </a:rPr>
              <a:t>Set up your IRT for success and sustainability </a:t>
            </a:r>
          </a:p>
          <a:p>
            <a:pPr marL="742950" lvl="1" indent="-285750" eaLnBrk="0" fontAlgn="base" hangingPunct="0">
              <a:lnSpc>
                <a:spcPct val="100000"/>
              </a:lnSpc>
              <a:spcBef>
                <a:spcPts val="325"/>
              </a:spcBef>
              <a:spcAft>
                <a:spcPts val="500"/>
              </a:spcAft>
              <a:buClr>
                <a:schemeClr val="accent1"/>
              </a:buClr>
            </a:pPr>
            <a:r>
              <a:rPr lang="en-US" dirty="0"/>
              <a:t>Which agency would be the best fit to provide the leadership/coordination for the IRT?</a:t>
            </a:r>
          </a:p>
          <a:p>
            <a:pPr marL="742950" lvl="1" indent="-285750" eaLnBrk="0" fontAlgn="base" hangingPunct="0">
              <a:lnSpc>
                <a:spcPct val="100000"/>
              </a:lnSpc>
              <a:spcBef>
                <a:spcPts val="325"/>
              </a:spcBef>
              <a:spcAft>
                <a:spcPts val="500"/>
              </a:spcAft>
              <a:buClr>
                <a:schemeClr val="accent1"/>
              </a:buClr>
            </a:pPr>
            <a:r>
              <a:rPr lang="en-US" dirty="0"/>
              <a:t>What role will each member of the team play?</a:t>
            </a:r>
          </a:p>
          <a:p>
            <a:pPr marL="742950" lvl="1" indent="-285750" eaLnBrk="0" fontAlgn="base" hangingPunct="0">
              <a:lnSpc>
                <a:spcPct val="100000"/>
              </a:lnSpc>
              <a:spcBef>
                <a:spcPts val="325"/>
              </a:spcBef>
              <a:spcAft>
                <a:spcPts val="500"/>
              </a:spcAft>
              <a:buClr>
                <a:schemeClr val="accent1"/>
              </a:buClr>
            </a:pPr>
            <a:r>
              <a:rPr lang="en-US" dirty="0"/>
              <a:t>Who is responsible for what and when?</a:t>
            </a:r>
          </a:p>
          <a:p>
            <a:pPr marL="742950" lvl="1" indent="-285750" eaLnBrk="0" fontAlgn="base" hangingPunct="0">
              <a:lnSpc>
                <a:spcPct val="100000"/>
              </a:lnSpc>
              <a:spcBef>
                <a:spcPts val="325"/>
              </a:spcBef>
              <a:spcAft>
                <a:spcPts val="500"/>
              </a:spcAft>
              <a:buClr>
                <a:schemeClr val="accent1"/>
              </a:buClr>
            </a:pPr>
            <a:r>
              <a:rPr lang="en-US" dirty="0"/>
              <a:t>How and when will the team communicate with the customer? With one another?</a:t>
            </a:r>
          </a:p>
          <a:p>
            <a:pPr marL="742950" lvl="1" indent="-285750" eaLnBrk="0" fontAlgn="base" hangingPunct="0">
              <a:lnSpc>
                <a:spcPct val="100000"/>
              </a:lnSpc>
              <a:spcBef>
                <a:spcPts val="325"/>
              </a:spcBef>
              <a:spcAft>
                <a:spcPts val="500"/>
              </a:spcAft>
              <a:buClr>
                <a:schemeClr val="accent1"/>
              </a:buClr>
            </a:pPr>
            <a:r>
              <a:rPr lang="en-US" dirty="0"/>
              <a:t>Do you have a plan for supporting crises or roadblocks?</a:t>
            </a:r>
          </a:p>
          <a:p>
            <a:pPr marL="742950" lvl="1" indent="-285750" eaLnBrk="0" fontAlgn="base" hangingPunct="0">
              <a:lnSpc>
                <a:spcPct val="100000"/>
              </a:lnSpc>
              <a:spcBef>
                <a:spcPts val="325"/>
              </a:spcBef>
              <a:spcAft>
                <a:spcPts val="500"/>
              </a:spcAft>
              <a:buClr>
                <a:schemeClr val="accent1"/>
              </a:buClr>
            </a:pPr>
            <a:r>
              <a:rPr lang="en-US" dirty="0"/>
              <a:t>Do you have equal resource sharing (time and financial), and do you have full buy-in from everyone?</a:t>
            </a:r>
          </a:p>
          <a:p>
            <a:pPr marL="742950" lvl="1" indent="-285750" eaLnBrk="0" fontAlgn="base" hangingPunct="0">
              <a:lnSpc>
                <a:spcPct val="100000"/>
              </a:lnSpc>
              <a:spcBef>
                <a:spcPts val="325"/>
              </a:spcBef>
              <a:spcAft>
                <a:spcPts val="500"/>
              </a:spcAft>
              <a:buClr>
                <a:schemeClr val="accent1"/>
              </a:buClr>
            </a:pPr>
            <a:r>
              <a:rPr lang="en-US" dirty="0"/>
              <a:t>Does the individual have responsibility and buy-in?</a:t>
            </a:r>
          </a:p>
          <a:p>
            <a:pPr marL="742950" lvl="1" indent="-285750" eaLnBrk="0" fontAlgn="base" hangingPunct="0">
              <a:lnSpc>
                <a:spcPct val="100000"/>
              </a:lnSpc>
              <a:spcBef>
                <a:spcPts val="325"/>
              </a:spcBef>
              <a:spcAft>
                <a:spcPts val="500"/>
              </a:spcAft>
              <a:buClr>
                <a:schemeClr val="accent1"/>
              </a:buClr>
            </a:pPr>
            <a:r>
              <a:rPr lang="en-US" dirty="0"/>
              <a:t>Who will ensure forward momentum?</a:t>
            </a:r>
          </a:p>
          <a:p>
            <a:pPr marL="742950" lvl="1" indent="-285750" eaLnBrk="0" fontAlgn="base" hangingPunct="0">
              <a:lnSpc>
                <a:spcPct val="100000"/>
              </a:lnSpc>
              <a:spcBef>
                <a:spcPts val="325"/>
              </a:spcBef>
              <a:spcAft>
                <a:spcPts val="500"/>
              </a:spcAft>
              <a:buClr>
                <a:schemeClr val="accent1"/>
              </a:buClr>
            </a:pPr>
            <a:r>
              <a:rPr lang="en-US" dirty="0"/>
              <a:t>Do you have a plan for continuation beyond program exit?</a:t>
            </a:r>
          </a:p>
        </p:txBody>
      </p:sp>
      <p:sp>
        <p:nvSpPr>
          <p:cNvPr id="4" name="Slide Number Placeholder 3">
            <a:extLst>
              <a:ext uri="{FF2B5EF4-FFF2-40B4-BE49-F238E27FC236}">
                <a16:creationId xmlns:a16="http://schemas.microsoft.com/office/drawing/2014/main" id="{5DCC091E-E171-EF47-98B7-669FCFD0B1BB}"/>
              </a:ext>
            </a:extLst>
          </p:cNvPr>
          <p:cNvSpPr>
            <a:spLocks noGrp="1"/>
          </p:cNvSpPr>
          <p:nvPr>
            <p:ph type="sldNum" sz="quarter" idx="12"/>
          </p:nvPr>
        </p:nvSpPr>
        <p:spPr/>
        <p:txBody>
          <a:bodyPr/>
          <a:lstStyle/>
          <a:p>
            <a:fld id="{A7F8E3F6-DE14-48B2-B2BC-6FABA9630FB8}" type="slidenum">
              <a:rPr lang="en-US" smtClean="0"/>
              <a:t>35</a:t>
            </a:fld>
            <a:endParaRPr lang="en-US" dirty="0"/>
          </a:p>
        </p:txBody>
      </p:sp>
    </p:spTree>
    <p:extLst>
      <p:ext uri="{BB962C8B-B14F-4D97-AF65-F5344CB8AC3E}">
        <p14:creationId xmlns:p14="http://schemas.microsoft.com/office/powerpoint/2010/main" val="76059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9193"/>
            <a:ext cx="7045377" cy="4051091"/>
          </a:xfrm>
        </p:spPr>
        <p:txBody>
          <a:bodyPr>
            <a:noAutofit/>
          </a:bodyPr>
          <a:lstStyle/>
          <a:p>
            <a:r>
              <a:rPr lang="en-US" sz="4900" i="1" dirty="0"/>
              <a:t>Recapping the Benefits of the IRT</a:t>
            </a:r>
          </a:p>
        </p:txBody>
      </p:sp>
    </p:spTree>
    <p:extLst>
      <p:ext uri="{BB962C8B-B14F-4D97-AF65-F5344CB8AC3E}">
        <p14:creationId xmlns:p14="http://schemas.microsoft.com/office/powerpoint/2010/main" val="2641738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353610"/>
            <a:ext cx="8386618" cy="1036850"/>
          </a:xfrm>
        </p:spPr>
        <p:txBody>
          <a:bodyPr>
            <a:normAutofit fontScale="90000"/>
          </a:bodyPr>
          <a:lstStyle/>
          <a:p>
            <a:r>
              <a:rPr lang="en-US" sz="4400" dirty="0"/>
              <a:t>The Benefits of an IRT – Win-Win</a:t>
            </a:r>
            <a:br>
              <a:rPr lang="en-US" sz="4400" dirty="0"/>
            </a:br>
            <a:r>
              <a:rPr lang="en-US" sz="3100" dirty="0"/>
              <a:t>(Slide 1 of 3)</a:t>
            </a:r>
            <a:endParaRPr lang="en-US" sz="2200" b="1" dirty="0"/>
          </a:p>
        </p:txBody>
      </p:sp>
      <p:sp>
        <p:nvSpPr>
          <p:cNvPr id="3" name="Content Placeholder 2"/>
          <p:cNvSpPr>
            <a:spLocks noGrp="1"/>
          </p:cNvSpPr>
          <p:nvPr>
            <p:ph idx="1"/>
          </p:nvPr>
        </p:nvSpPr>
        <p:spPr>
          <a:xfrm>
            <a:off x="1357745" y="1910324"/>
            <a:ext cx="9538855" cy="4630929"/>
          </a:xfrm>
        </p:spPr>
        <p:txBody>
          <a:bodyPr>
            <a:noAutofit/>
          </a:bodyPr>
          <a:lstStyle/>
          <a:p>
            <a:pPr marL="285750" lvl="0" indent="-285750">
              <a:lnSpc>
                <a:spcPct val="100000"/>
              </a:lnSpc>
              <a:spcBef>
                <a:spcPts val="0"/>
              </a:spcBef>
              <a:spcAft>
                <a:spcPts val="600"/>
              </a:spcAft>
              <a:buClrTx/>
            </a:pPr>
            <a:r>
              <a:rPr lang="en-US" sz="2000" dirty="0">
                <a:ea typeface="Arial" charset="0"/>
                <a:cs typeface="Arial" charset="0"/>
              </a:rPr>
              <a:t>The IRT approach is individualized and promotes active involvement and accountability of all team members.</a:t>
            </a:r>
          </a:p>
          <a:p>
            <a:pPr marL="285750" lvl="0" indent="-285750">
              <a:lnSpc>
                <a:spcPct val="100000"/>
              </a:lnSpc>
              <a:spcBef>
                <a:spcPts val="0"/>
              </a:spcBef>
              <a:spcAft>
                <a:spcPts val="600"/>
              </a:spcAft>
              <a:buClrTx/>
            </a:pPr>
            <a:r>
              <a:rPr lang="en-US" sz="2000" dirty="0">
                <a:ea typeface="Arial" charset="0"/>
                <a:cs typeface="Arial" charset="0"/>
              </a:rPr>
              <a:t>IRT members and services are dynamic, providing flexible and timely services and supports that are adjusted in response to the changing needs, preferences or life situations of the individual as they move through the employment process.</a:t>
            </a:r>
          </a:p>
          <a:p>
            <a:pPr marL="285750" lvl="0" indent="-285750">
              <a:lnSpc>
                <a:spcPct val="100000"/>
              </a:lnSpc>
              <a:spcBef>
                <a:spcPts val="0"/>
              </a:spcBef>
              <a:spcAft>
                <a:spcPts val="600"/>
              </a:spcAft>
              <a:buClrTx/>
            </a:pPr>
            <a:r>
              <a:rPr lang="en-US" sz="2000" dirty="0">
                <a:ea typeface="Arial" charset="0"/>
                <a:cs typeface="Arial" charset="0"/>
              </a:rPr>
              <a:t>The IRT is a “Team Approach,” ensuring a holistic response, providing a full complement of needed services for the individual.</a:t>
            </a:r>
          </a:p>
          <a:p>
            <a:pPr marL="285750" lvl="0" indent="-285750">
              <a:lnSpc>
                <a:spcPct val="100000"/>
              </a:lnSpc>
              <a:spcBef>
                <a:spcPts val="0"/>
              </a:spcBef>
              <a:spcAft>
                <a:spcPts val="600"/>
              </a:spcAft>
              <a:buClrTx/>
            </a:pPr>
            <a:r>
              <a:rPr lang="en-US" sz="2000" dirty="0">
                <a:ea typeface="Arial" charset="0"/>
                <a:cs typeface="Arial" charset="0"/>
              </a:rPr>
              <a:t>The IRT leverages existing resources to improve coordination and avoid duplication of services.</a:t>
            </a:r>
          </a:p>
          <a:p>
            <a:pPr marL="285750" lvl="0" indent="-285750">
              <a:lnSpc>
                <a:spcPct val="100000"/>
              </a:lnSpc>
              <a:spcBef>
                <a:spcPts val="0"/>
              </a:spcBef>
              <a:spcAft>
                <a:spcPts val="600"/>
              </a:spcAft>
              <a:buClrTx/>
            </a:pPr>
            <a:r>
              <a:rPr lang="en-US" sz="2000" dirty="0">
                <a:ea typeface="Arial" charset="0"/>
                <a:cs typeface="Arial" charset="0"/>
              </a:rPr>
              <a:t>Active Resource Coordination can provide the vehicle for agencies to come together and provide stabilization services to prepare an individual to develop an employment goal prior to participating in the full IRT services. </a:t>
            </a:r>
          </a:p>
          <a:p>
            <a:pPr marL="285750" lvl="0" indent="-285750">
              <a:lnSpc>
                <a:spcPct val="100000"/>
              </a:lnSpc>
              <a:spcBef>
                <a:spcPts val="0"/>
              </a:spcBef>
              <a:spcAft>
                <a:spcPts val="600"/>
              </a:spcAft>
              <a:buClrTx/>
            </a:pPr>
            <a:r>
              <a:rPr lang="en-US" sz="2000" dirty="0">
                <a:ea typeface="Arial" charset="0"/>
                <a:cs typeface="Arial" charset="0"/>
              </a:rPr>
              <a:t>The “Teamwork” established within the IRT alleviates a heavy load on any one person or agency.</a:t>
            </a:r>
          </a:p>
        </p:txBody>
      </p:sp>
      <p:sp>
        <p:nvSpPr>
          <p:cNvPr id="2" name="Slide Number Placeholder 1"/>
          <p:cNvSpPr>
            <a:spLocks noGrp="1"/>
          </p:cNvSpPr>
          <p:nvPr>
            <p:ph type="sldNum" sz="quarter" idx="12"/>
          </p:nvPr>
        </p:nvSpPr>
        <p:spPr/>
        <p:txBody>
          <a:bodyPr/>
          <a:lstStyle/>
          <a:p>
            <a:fld id="{A7F8E3F6-DE14-48B2-B2BC-6FABA9630FB8}" type="slidenum">
              <a:rPr lang="en-US" smtClean="0"/>
              <a:t>37</a:t>
            </a:fld>
            <a:endParaRPr lang="en-US" dirty="0"/>
          </a:p>
        </p:txBody>
      </p:sp>
    </p:spTree>
    <p:extLst>
      <p:ext uri="{BB962C8B-B14F-4D97-AF65-F5344CB8AC3E}">
        <p14:creationId xmlns:p14="http://schemas.microsoft.com/office/powerpoint/2010/main" val="79678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9589" y="336581"/>
            <a:ext cx="9601200" cy="1036850"/>
          </a:xfrm>
        </p:spPr>
        <p:txBody>
          <a:bodyPr>
            <a:noAutofit/>
          </a:bodyPr>
          <a:lstStyle/>
          <a:p>
            <a:r>
              <a:rPr lang="en-US" sz="4000" dirty="0">
                <a:latin typeface="+mn-lt"/>
              </a:rPr>
              <a:t>The Benefits of an IRT – Win-Win </a:t>
            </a:r>
            <a:br>
              <a:rPr lang="en-US" sz="4000" dirty="0">
                <a:latin typeface="+mn-lt"/>
              </a:rPr>
            </a:br>
            <a:r>
              <a:rPr lang="en-US" sz="2800" dirty="0">
                <a:solidFill>
                  <a:srgbClr val="FFFFFF"/>
                </a:solidFill>
              </a:rPr>
              <a:t>(Slide 2 of 3)</a:t>
            </a:r>
            <a:endParaRPr lang="en-US" sz="4000" dirty="0">
              <a:latin typeface="+mn-lt"/>
            </a:endParaRPr>
          </a:p>
        </p:txBody>
      </p:sp>
      <p:sp>
        <p:nvSpPr>
          <p:cNvPr id="10" name="Content Placeholder 9"/>
          <p:cNvSpPr>
            <a:spLocks noGrp="1"/>
          </p:cNvSpPr>
          <p:nvPr>
            <p:ph idx="1"/>
          </p:nvPr>
        </p:nvSpPr>
        <p:spPr>
          <a:xfrm>
            <a:off x="1136822" y="1710012"/>
            <a:ext cx="9990723" cy="4789262"/>
          </a:xfrm>
        </p:spPr>
        <p:txBody>
          <a:bodyPr>
            <a:noAutofit/>
          </a:bodyPr>
          <a:lstStyle/>
          <a:p>
            <a:pPr marL="342900" lvl="0" indent="-342900">
              <a:lnSpc>
                <a:spcPct val="100000"/>
              </a:lnSpc>
              <a:spcBef>
                <a:spcPts val="0"/>
              </a:spcBef>
              <a:spcAft>
                <a:spcPts val="600"/>
              </a:spcAft>
              <a:buClrTx/>
            </a:pPr>
            <a:r>
              <a:rPr lang="en-US" sz="2000" dirty="0">
                <a:ea typeface="Arial" charset="0"/>
                <a:cs typeface="Arial" charset="0"/>
              </a:rPr>
              <a:t>The IRT can designate a member to maintain documentation of services and progress that can be replicated through copy/paste and entered into each agency’s separate MIS systems, thereby cutting down on documentation burden. Assessment documents can be shared so all agencies get the same information as needed.</a:t>
            </a:r>
          </a:p>
          <a:p>
            <a:pPr marL="342900" lvl="0" indent="-342900">
              <a:lnSpc>
                <a:spcPct val="100000"/>
              </a:lnSpc>
              <a:spcBef>
                <a:spcPts val="0"/>
              </a:spcBef>
              <a:spcAft>
                <a:spcPts val="600"/>
              </a:spcAft>
              <a:buClrTx/>
            </a:pPr>
            <a:r>
              <a:rPr lang="en-US" sz="2000" dirty="0">
                <a:ea typeface="Arial" charset="0"/>
                <a:cs typeface="Arial" charset="0"/>
              </a:rPr>
              <a:t>The IRT promotes accountability and follow-through for both individual and service providers.</a:t>
            </a:r>
          </a:p>
          <a:p>
            <a:pPr marL="342900" lvl="0" indent="-342900">
              <a:lnSpc>
                <a:spcPct val="100000"/>
              </a:lnSpc>
              <a:spcBef>
                <a:spcPts val="0"/>
              </a:spcBef>
              <a:spcAft>
                <a:spcPts val="600"/>
              </a:spcAft>
              <a:buClrTx/>
            </a:pPr>
            <a:r>
              <a:rPr lang="en-US" sz="2000" dirty="0">
                <a:ea typeface="Arial" charset="0"/>
                <a:cs typeface="Arial" charset="0"/>
              </a:rPr>
              <a:t>The IRT can provide a single point of contact for the individual with lines of communication being established as a mechanism to keep all members informed.</a:t>
            </a:r>
          </a:p>
          <a:p>
            <a:pPr marL="342900" lvl="0" indent="-342900">
              <a:lnSpc>
                <a:spcPct val="100000"/>
              </a:lnSpc>
              <a:spcBef>
                <a:spcPts val="0"/>
              </a:spcBef>
              <a:spcAft>
                <a:spcPts val="600"/>
              </a:spcAft>
              <a:buClrTx/>
            </a:pPr>
            <a:r>
              <a:rPr lang="en-US" sz="2000" dirty="0">
                <a:ea typeface="Arial" charset="0"/>
                <a:cs typeface="Arial" charset="0"/>
              </a:rPr>
              <a:t>The IRT can happen anywhere providing ease of access for the individual to their service team.</a:t>
            </a:r>
          </a:p>
        </p:txBody>
      </p:sp>
      <p:sp>
        <p:nvSpPr>
          <p:cNvPr id="2" name="Slide Number Placeholder 1"/>
          <p:cNvSpPr>
            <a:spLocks noGrp="1"/>
          </p:cNvSpPr>
          <p:nvPr>
            <p:ph type="sldNum" sz="quarter" idx="12"/>
          </p:nvPr>
        </p:nvSpPr>
        <p:spPr/>
        <p:txBody>
          <a:bodyPr/>
          <a:lstStyle/>
          <a:p>
            <a:fld id="{A7F8E3F6-DE14-48B2-B2BC-6FABA9630FB8}" type="slidenum">
              <a:rPr lang="en-US" smtClean="0"/>
              <a:t>38</a:t>
            </a:fld>
            <a:endParaRPr lang="en-US" dirty="0"/>
          </a:p>
        </p:txBody>
      </p:sp>
    </p:spTree>
    <p:extLst>
      <p:ext uri="{BB962C8B-B14F-4D97-AF65-F5344CB8AC3E}">
        <p14:creationId xmlns:p14="http://schemas.microsoft.com/office/powerpoint/2010/main" val="2527760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6218" y="311406"/>
            <a:ext cx="8783782" cy="1036850"/>
          </a:xfrm>
        </p:spPr>
        <p:txBody>
          <a:bodyPr>
            <a:noAutofit/>
          </a:bodyPr>
          <a:lstStyle/>
          <a:p>
            <a:r>
              <a:rPr lang="en-US" sz="4000" dirty="0"/>
              <a:t>The Benefits of an IRT –Win-Win </a:t>
            </a:r>
            <a:br>
              <a:rPr lang="en-US" sz="4000" dirty="0"/>
            </a:br>
            <a:r>
              <a:rPr lang="en-US" sz="2800" dirty="0">
                <a:solidFill>
                  <a:srgbClr val="FFFFFF"/>
                </a:solidFill>
              </a:rPr>
              <a:t>(Slide 3 of 3)</a:t>
            </a:r>
            <a:endParaRPr lang="en-US" sz="2800" b="1" dirty="0"/>
          </a:p>
        </p:txBody>
      </p:sp>
      <p:sp>
        <p:nvSpPr>
          <p:cNvPr id="10" name="Content Placeholder 9"/>
          <p:cNvSpPr>
            <a:spLocks noGrp="1"/>
          </p:cNvSpPr>
          <p:nvPr>
            <p:ph idx="1"/>
          </p:nvPr>
        </p:nvSpPr>
        <p:spPr>
          <a:xfrm>
            <a:off x="1136822" y="1772529"/>
            <a:ext cx="9984259" cy="4602470"/>
          </a:xfrm>
        </p:spPr>
        <p:txBody>
          <a:bodyPr>
            <a:noAutofit/>
          </a:bodyPr>
          <a:lstStyle/>
          <a:p>
            <a:pPr marL="285750" indent="-285750">
              <a:lnSpc>
                <a:spcPct val="100000"/>
              </a:lnSpc>
              <a:spcBef>
                <a:spcPts val="1200"/>
              </a:spcBef>
              <a:spcAft>
                <a:spcPts val="600"/>
              </a:spcAft>
            </a:pPr>
            <a:r>
              <a:rPr lang="en-US" sz="2000" dirty="0">
                <a:ea typeface="Arial" charset="0"/>
                <a:cs typeface="Arial" charset="0"/>
              </a:rPr>
              <a:t>The IRT can establish complimentary services and increase practitioner’s knowledge of other service delivery options. Team members can establish a common mission that respects individual agency’s criteria for services and allows each agency to contribute their strength to create a whole of the parts.</a:t>
            </a:r>
          </a:p>
          <a:p>
            <a:pPr marL="285750" lvl="0" indent="-285750">
              <a:lnSpc>
                <a:spcPct val="100000"/>
              </a:lnSpc>
              <a:spcBef>
                <a:spcPts val="1200"/>
              </a:spcBef>
              <a:spcAft>
                <a:spcPts val="600"/>
              </a:spcAft>
            </a:pPr>
            <a:r>
              <a:rPr lang="en-US" sz="2000" dirty="0">
                <a:ea typeface="Arial" charset="0"/>
                <a:cs typeface="Arial" charset="0"/>
              </a:rPr>
              <a:t>The IRT is empowering for the individuals as they see how many people they have supporting and encouraging them to achieve their goals.</a:t>
            </a:r>
          </a:p>
          <a:p>
            <a:pPr marL="285750" lvl="0" indent="-285750">
              <a:lnSpc>
                <a:spcPct val="100000"/>
              </a:lnSpc>
              <a:spcBef>
                <a:spcPts val="1200"/>
              </a:spcBef>
              <a:spcAft>
                <a:spcPts val="600"/>
              </a:spcAft>
            </a:pPr>
            <a:r>
              <a:rPr lang="en-US" sz="2000" dirty="0">
                <a:ea typeface="Arial" charset="0"/>
                <a:cs typeface="Arial" charset="0"/>
              </a:rPr>
              <a:t>Lines of communication are established to include a common understanding of individual agency terms and definitions.</a:t>
            </a:r>
          </a:p>
          <a:p>
            <a:pPr marL="285750" lvl="0" indent="-285750">
              <a:lnSpc>
                <a:spcPct val="100000"/>
              </a:lnSpc>
              <a:spcBef>
                <a:spcPts val="1200"/>
              </a:spcBef>
              <a:spcAft>
                <a:spcPts val="600"/>
              </a:spcAft>
            </a:pPr>
            <a:r>
              <a:rPr lang="en-US" sz="2000" dirty="0">
                <a:ea typeface="Arial" charset="0"/>
                <a:cs typeface="Arial" charset="0"/>
              </a:rPr>
              <a:t>The IRT provides a mechanism for sharing costs, resources and can establish common goals for the individual that can be replicated on each agency’s individualized plan.</a:t>
            </a:r>
          </a:p>
          <a:p>
            <a:pPr marL="285750" lvl="0" indent="-285750">
              <a:lnSpc>
                <a:spcPct val="100000"/>
              </a:lnSpc>
              <a:spcBef>
                <a:spcPts val="1200"/>
              </a:spcBef>
              <a:spcAft>
                <a:spcPts val="600"/>
              </a:spcAft>
            </a:pPr>
            <a:r>
              <a:rPr lang="en-US" sz="2000" dirty="0">
                <a:ea typeface="Arial" charset="0"/>
                <a:cs typeface="Arial" charset="0"/>
              </a:rPr>
              <a:t>The IRT builds relationships between agency staff and the individuals they serve.</a:t>
            </a:r>
            <a:endParaRPr lang="en-US" sz="2000" dirty="0"/>
          </a:p>
        </p:txBody>
      </p:sp>
      <p:sp>
        <p:nvSpPr>
          <p:cNvPr id="2" name="Slide Number Placeholder 1"/>
          <p:cNvSpPr>
            <a:spLocks noGrp="1"/>
          </p:cNvSpPr>
          <p:nvPr>
            <p:ph type="sldNum" sz="quarter" idx="12"/>
          </p:nvPr>
        </p:nvSpPr>
        <p:spPr/>
        <p:txBody>
          <a:bodyPr/>
          <a:lstStyle/>
          <a:p>
            <a:fld id="{A7F8E3F6-DE14-48B2-B2BC-6FABA9630FB8}" type="slidenum">
              <a:rPr lang="en-US" smtClean="0"/>
              <a:t>39</a:t>
            </a:fld>
            <a:endParaRPr lang="en-US" dirty="0"/>
          </a:p>
        </p:txBody>
      </p:sp>
    </p:spTree>
    <p:extLst>
      <p:ext uri="{BB962C8B-B14F-4D97-AF65-F5344CB8AC3E}">
        <p14:creationId xmlns:p14="http://schemas.microsoft.com/office/powerpoint/2010/main" val="3922500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078" y="2305776"/>
            <a:ext cx="5120640" cy="2560320"/>
          </a:xfrm>
        </p:spPr>
        <p:txBody>
          <a:bodyPr>
            <a:normAutofit fontScale="90000"/>
          </a:bodyPr>
          <a:lstStyle/>
          <a:p>
            <a:r>
              <a:rPr lang="en-US" dirty="0"/>
              <a:t>Connecting the IRT to:</a:t>
            </a:r>
            <a:br>
              <a:rPr lang="en-US" dirty="0"/>
            </a:br>
            <a:br>
              <a:rPr lang="en-US" dirty="0"/>
            </a:br>
            <a:r>
              <a:rPr lang="en-US" dirty="0"/>
              <a:t>1: Delaware Workforce System Priorities</a:t>
            </a:r>
            <a:br>
              <a:rPr lang="en-US" dirty="0"/>
            </a:br>
            <a:br>
              <a:rPr lang="en-US" dirty="0"/>
            </a:br>
            <a:r>
              <a:rPr lang="en-US" dirty="0"/>
              <a:t>2: WIOA</a:t>
            </a:r>
          </a:p>
        </p:txBody>
      </p:sp>
    </p:spTree>
    <p:extLst>
      <p:ext uri="{BB962C8B-B14F-4D97-AF65-F5344CB8AC3E}">
        <p14:creationId xmlns:p14="http://schemas.microsoft.com/office/powerpoint/2010/main" val="139221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IRT Positive Results</a:t>
            </a:r>
          </a:p>
        </p:txBody>
      </p:sp>
      <p:sp>
        <p:nvSpPr>
          <p:cNvPr id="5" name="Slide Number Placeholder 4"/>
          <p:cNvSpPr>
            <a:spLocks noGrp="1"/>
          </p:cNvSpPr>
          <p:nvPr>
            <p:ph type="sldNum" sz="quarter" idx="12"/>
          </p:nvPr>
        </p:nvSpPr>
        <p:spPr/>
        <p:txBody>
          <a:bodyPr/>
          <a:lstStyle/>
          <a:p>
            <a:fld id="{A7F8E3F6-DE14-48B2-B2BC-6FABA9630FB8}" type="slidenum">
              <a:rPr lang="en-US" smtClean="0"/>
              <a:t>40</a:t>
            </a:fld>
            <a:endParaRPr lang="en-US" dirty="0"/>
          </a:p>
        </p:txBody>
      </p:sp>
      <p:pic>
        <p:nvPicPr>
          <p:cNvPr id="8" name="Content Placeholder 7" descr="Graphic with the word Success " title="Succes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95400" y="1656577"/>
            <a:ext cx="9509984" cy="4992742"/>
          </a:xfrm>
        </p:spPr>
      </p:pic>
    </p:spTree>
    <p:extLst>
      <p:ext uri="{BB962C8B-B14F-4D97-AF65-F5344CB8AC3E}">
        <p14:creationId xmlns:p14="http://schemas.microsoft.com/office/powerpoint/2010/main" val="148169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Emerging IRT Pilot in Delaware</a:t>
            </a:r>
          </a:p>
        </p:txBody>
      </p:sp>
      <p:sp>
        <p:nvSpPr>
          <p:cNvPr id="3" name="Content Placeholder 2"/>
          <p:cNvSpPr>
            <a:spLocks noGrp="1"/>
          </p:cNvSpPr>
          <p:nvPr>
            <p:ph idx="1"/>
          </p:nvPr>
        </p:nvSpPr>
        <p:spPr/>
        <p:txBody>
          <a:bodyPr>
            <a:normAutofit fontScale="85000" lnSpcReduction="20000"/>
          </a:bodyPr>
          <a:lstStyle/>
          <a:p>
            <a:pPr marL="0" indent="0">
              <a:lnSpc>
                <a:spcPct val="100000"/>
              </a:lnSpc>
              <a:buNone/>
            </a:pPr>
            <a:r>
              <a:rPr lang="en-US" dirty="0"/>
              <a:t>Led by Delaware Division for the Visually Impaired (DVI)</a:t>
            </a:r>
          </a:p>
          <a:p>
            <a:pPr marL="0" indent="0">
              <a:lnSpc>
                <a:spcPct val="100000"/>
              </a:lnSpc>
              <a:buNone/>
            </a:pPr>
            <a:r>
              <a:rPr lang="en-US" dirty="0"/>
              <a:t>Pilot location identified</a:t>
            </a:r>
          </a:p>
          <a:p>
            <a:pPr marL="0" indent="0">
              <a:lnSpc>
                <a:spcPct val="100000"/>
              </a:lnSpc>
              <a:buNone/>
            </a:pPr>
            <a:r>
              <a:rPr lang="en-US" dirty="0"/>
              <a:t>Training for staff completed</a:t>
            </a:r>
          </a:p>
          <a:p>
            <a:pPr marL="0" indent="0">
              <a:lnSpc>
                <a:spcPct val="100000"/>
              </a:lnSpc>
              <a:buNone/>
            </a:pPr>
            <a:r>
              <a:rPr lang="en-US" dirty="0"/>
              <a:t>Specific counselors identified </a:t>
            </a:r>
          </a:p>
          <a:p>
            <a:pPr marL="0" indent="0">
              <a:lnSpc>
                <a:spcPct val="100000"/>
              </a:lnSpc>
              <a:buNone/>
            </a:pPr>
            <a:r>
              <a:rPr lang="en-US" dirty="0"/>
              <a:t>DVI is working on the internal structure and developing an organized list of available resources/service providers currently</a:t>
            </a:r>
          </a:p>
          <a:p>
            <a:pPr marL="0" indent="0">
              <a:lnSpc>
                <a:spcPct val="100000"/>
              </a:lnSpc>
              <a:buNone/>
            </a:pPr>
            <a:r>
              <a:rPr lang="en-US" dirty="0"/>
              <a:t>For more information contact:</a:t>
            </a:r>
          </a:p>
          <a:p>
            <a:pPr marL="0" marR="0" indent="0">
              <a:spcBef>
                <a:spcPts val="0"/>
              </a:spcBef>
              <a:spcAft>
                <a:spcPts val="0"/>
              </a:spcAft>
              <a:buNone/>
            </a:pPr>
            <a:endParaRPr lang="en-US" dirty="0"/>
          </a:p>
          <a:p>
            <a:pPr marL="274320" lvl="1" indent="0">
              <a:spcBef>
                <a:spcPts val="0"/>
              </a:spcBef>
              <a:buNone/>
            </a:pPr>
            <a:r>
              <a:rPr lang="en-US" sz="2100" dirty="0"/>
              <a:t>Jamie Towns </a:t>
            </a:r>
          </a:p>
          <a:p>
            <a:pPr marL="274320" lvl="1" indent="0">
              <a:spcBef>
                <a:spcPts val="0"/>
              </a:spcBef>
              <a:buNone/>
            </a:pPr>
            <a:endParaRPr lang="en-US" sz="2100" dirty="0"/>
          </a:p>
          <a:p>
            <a:pPr marL="274320" lvl="1" indent="0">
              <a:spcBef>
                <a:spcPts val="0"/>
              </a:spcBef>
              <a:buNone/>
            </a:pPr>
            <a:r>
              <a:rPr lang="en-US" sz="2100" dirty="0"/>
              <a:t>Phone (302) 255-9822 </a:t>
            </a:r>
          </a:p>
          <a:p>
            <a:pPr marL="274320" lvl="1" indent="0">
              <a:spcBef>
                <a:spcPts val="0"/>
              </a:spcBef>
              <a:buNone/>
            </a:pPr>
            <a:endParaRPr lang="en-US" sz="2100" dirty="0">
              <a:hlinkClick r:id="rId3"/>
            </a:endParaRPr>
          </a:p>
          <a:p>
            <a:pPr marL="274320" lvl="1" indent="0">
              <a:spcBef>
                <a:spcPts val="0"/>
              </a:spcBef>
              <a:buNone/>
            </a:pPr>
            <a:r>
              <a:rPr lang="en-US" sz="2100" dirty="0">
                <a:hlinkClick r:id="rId3"/>
              </a:rPr>
              <a:t>jamie.towns@delaware.gov</a:t>
            </a:r>
            <a:endParaRPr lang="en-US" sz="2100" dirty="0"/>
          </a:p>
          <a:p>
            <a:pPr marL="274320" lvl="1" indent="0">
              <a:lnSpc>
                <a:spcPct val="100000"/>
              </a:lnSpc>
              <a:buNone/>
            </a:pPr>
            <a:endParaRPr lang="en-US" sz="2100"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pPr/>
              <a:t>41</a:t>
            </a:fld>
            <a:endParaRPr lang="en-US" dirty="0"/>
          </a:p>
        </p:txBody>
      </p:sp>
    </p:spTree>
    <p:extLst>
      <p:ext uri="{BB962C8B-B14F-4D97-AF65-F5344CB8AC3E}">
        <p14:creationId xmlns:p14="http://schemas.microsoft.com/office/powerpoint/2010/main" val="42267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295400" y="1693332"/>
            <a:ext cx="9601200" cy="4681667"/>
          </a:xfrm>
        </p:spPr>
        <p:txBody>
          <a:bodyPr>
            <a:normAutofit lnSpcReduction="10000"/>
          </a:bodyPr>
          <a:lstStyle/>
          <a:p>
            <a:pPr marL="0" lvl="0" indent="0">
              <a:buNone/>
            </a:pPr>
            <a:r>
              <a:rPr lang="en-US" sz="2800" dirty="0"/>
              <a:t>Success Stories in Utilizing an Integrated Resource Team </a:t>
            </a:r>
          </a:p>
          <a:p>
            <a:pPr lvl="0"/>
            <a:r>
              <a:rPr lang="en-US" sz="2800" dirty="0"/>
              <a:t>February 2018 (Iowa)</a:t>
            </a:r>
          </a:p>
          <a:p>
            <a:pPr lvl="1"/>
            <a:r>
              <a:rPr lang="en-US" sz="2400" u="sng" dirty="0">
                <a:hlinkClick r:id="rId3"/>
              </a:rPr>
              <a:t>https://www.youtube.com/watch?v=CYuWjYKgZdI</a:t>
            </a:r>
            <a:endParaRPr lang="en-US" sz="2400" dirty="0"/>
          </a:p>
          <a:p>
            <a:pPr lvl="0"/>
            <a:r>
              <a:rPr lang="en-US" sz="2800" dirty="0"/>
              <a:t>Integrated Resource Team Portland Oregon</a:t>
            </a:r>
          </a:p>
          <a:p>
            <a:pPr lvl="1"/>
            <a:r>
              <a:rPr lang="en-US" sz="2400" u="sng" dirty="0">
                <a:hlinkClick r:id="rId4"/>
              </a:rPr>
              <a:t>https://vimeo.com/260033830</a:t>
            </a:r>
            <a:endParaRPr lang="en-US" sz="2400" dirty="0"/>
          </a:p>
          <a:p>
            <a:r>
              <a:rPr lang="en-US" sz="2800" dirty="0"/>
              <a:t>Workforce Innovation Technical Assistance Center (WINTAC)</a:t>
            </a:r>
          </a:p>
          <a:p>
            <a:pPr lvl="1"/>
            <a:r>
              <a:rPr lang="en-US" sz="2400" dirty="0">
                <a:hlinkClick r:id="rId5"/>
              </a:rPr>
              <a:t>http://www.wintac.org</a:t>
            </a:r>
            <a:r>
              <a:rPr lang="en-US" sz="2400" dirty="0"/>
              <a:t> </a:t>
            </a:r>
          </a:p>
          <a:p>
            <a:pPr lvl="1"/>
            <a:r>
              <a:rPr lang="en-US" sz="2400" dirty="0"/>
              <a:t>Archived training on IRT – Site registration required</a:t>
            </a:r>
          </a:p>
          <a:p>
            <a:pPr lvl="2"/>
            <a:r>
              <a:rPr lang="en-US" sz="2200" dirty="0">
                <a:hlinkClick r:id="rId6"/>
              </a:rPr>
              <a:t>http://lms.wintac.org/course/view.php?id=68</a:t>
            </a:r>
            <a:endParaRPr lang="en-US" sz="2200" dirty="0"/>
          </a:p>
        </p:txBody>
      </p:sp>
      <p:sp>
        <p:nvSpPr>
          <p:cNvPr id="4" name="Slide Number Placeholder 3"/>
          <p:cNvSpPr>
            <a:spLocks noGrp="1"/>
          </p:cNvSpPr>
          <p:nvPr>
            <p:ph type="sldNum" sz="quarter" idx="12"/>
          </p:nvPr>
        </p:nvSpPr>
        <p:spPr/>
        <p:txBody>
          <a:bodyPr/>
          <a:lstStyle/>
          <a:p>
            <a:fld id="{6113E31D-E2AB-40D1-8B51-AFA5AFEF393A}" type="slidenum">
              <a:rPr lang="en-US" smtClean="0"/>
              <a:pPr/>
              <a:t>42</a:t>
            </a:fld>
            <a:endParaRPr lang="en-US" dirty="0"/>
          </a:p>
        </p:txBody>
      </p:sp>
    </p:spTree>
    <p:extLst>
      <p:ext uri="{BB962C8B-B14F-4D97-AF65-F5344CB8AC3E}">
        <p14:creationId xmlns:p14="http://schemas.microsoft.com/office/powerpoint/2010/main" val="285299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823" y="299738"/>
            <a:ext cx="8945137" cy="1036850"/>
          </a:xfrm>
        </p:spPr>
        <p:txBody>
          <a:bodyPr/>
          <a:lstStyle/>
          <a:p>
            <a:r>
              <a:rPr lang="en-US" sz="4000" dirty="0"/>
              <a:t>Questions</a:t>
            </a:r>
            <a:endParaRPr lang="en-US" dirty="0"/>
          </a:p>
        </p:txBody>
      </p:sp>
      <p:pic>
        <p:nvPicPr>
          <p:cNvPr id="10" name="Picture 9" descr="question mark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15" y="2841171"/>
            <a:ext cx="3004456" cy="3004456"/>
          </a:xfrm>
          <a:prstGeom prst="rect">
            <a:avLst/>
          </a:prstGeom>
        </p:spPr>
      </p:pic>
      <p:sp>
        <p:nvSpPr>
          <p:cNvPr id="3" name="Slide Number Placeholder 2"/>
          <p:cNvSpPr>
            <a:spLocks noGrp="1"/>
          </p:cNvSpPr>
          <p:nvPr>
            <p:ph type="sldNum" sz="quarter" idx="12"/>
          </p:nvPr>
        </p:nvSpPr>
        <p:spPr/>
        <p:txBody>
          <a:bodyPr/>
          <a:lstStyle/>
          <a:p>
            <a:fld id="{A7F8E3F6-DE14-48B2-B2BC-6FABA9630FB8}" type="slidenum">
              <a:rPr lang="en-US" smtClean="0"/>
              <a:t>43</a:t>
            </a:fld>
            <a:endParaRPr lang="en-US" dirty="0"/>
          </a:p>
        </p:txBody>
      </p:sp>
    </p:spTree>
    <p:extLst>
      <p:ext uri="{BB962C8B-B14F-4D97-AF65-F5344CB8AC3E}">
        <p14:creationId xmlns:p14="http://schemas.microsoft.com/office/powerpoint/2010/main" val="315674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Delaware Statewide Service Alignment Goals</a:t>
            </a:r>
          </a:p>
        </p:txBody>
      </p:sp>
      <p:sp>
        <p:nvSpPr>
          <p:cNvPr id="3" name="Content Placeholder 2"/>
          <p:cNvSpPr>
            <a:spLocks noGrp="1"/>
          </p:cNvSpPr>
          <p:nvPr>
            <p:ph idx="1"/>
          </p:nvPr>
        </p:nvSpPr>
        <p:spPr/>
        <p:txBody>
          <a:bodyPr>
            <a:normAutofit/>
          </a:bodyPr>
          <a:lstStyle/>
          <a:p>
            <a:pPr lvl="2"/>
            <a:r>
              <a:rPr lang="en-US" sz="2400" dirty="0"/>
              <a:t>Adult Career Pathways</a:t>
            </a:r>
          </a:p>
          <a:p>
            <a:pPr lvl="2"/>
            <a:endParaRPr lang="en-US" sz="2400" dirty="0"/>
          </a:p>
          <a:p>
            <a:pPr lvl="2"/>
            <a:r>
              <a:rPr lang="en-US" sz="2400" dirty="0"/>
              <a:t>Frontline Services</a:t>
            </a:r>
          </a:p>
          <a:p>
            <a:pPr lvl="2"/>
            <a:endParaRPr lang="en-US" sz="2400" dirty="0"/>
          </a:p>
          <a:p>
            <a:pPr lvl="2"/>
            <a:r>
              <a:rPr lang="en-US" sz="2400" dirty="0"/>
              <a:t>Business Engagement</a:t>
            </a:r>
          </a:p>
          <a:p>
            <a:pPr lvl="2"/>
            <a:endParaRPr lang="en-US" sz="2400" dirty="0"/>
          </a:p>
          <a:p>
            <a:pPr lvl="2"/>
            <a:r>
              <a:rPr lang="en-US" sz="2400" dirty="0"/>
              <a:t>Case Management</a:t>
            </a:r>
          </a:p>
          <a:p>
            <a:pPr lvl="2"/>
            <a:endParaRPr lang="en-US" sz="2400" dirty="0"/>
          </a:p>
          <a:p>
            <a:pPr lvl="2"/>
            <a:r>
              <a:rPr lang="en-US" sz="2400" dirty="0"/>
              <a:t>Process Re-design</a:t>
            </a:r>
          </a:p>
          <a:p>
            <a:pPr lvl="2"/>
            <a:endParaRPr lang="en-US" sz="2400" dirty="0"/>
          </a:p>
        </p:txBody>
      </p:sp>
    </p:spTree>
    <p:extLst>
      <p:ext uri="{BB962C8B-B14F-4D97-AF65-F5344CB8AC3E}">
        <p14:creationId xmlns:p14="http://schemas.microsoft.com/office/powerpoint/2010/main" val="22015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235346"/>
            <a:ext cx="9252063" cy="1143000"/>
          </a:xfrm>
        </p:spPr>
        <p:txBody>
          <a:bodyPr rtlCol="0">
            <a:normAutofit/>
          </a:bodyPr>
          <a:lstStyle/>
          <a:p>
            <a:pPr>
              <a:defRPr/>
            </a:pPr>
            <a:r>
              <a:rPr lang="en-US" dirty="0"/>
              <a:t>WIOA and the IRT </a:t>
            </a:r>
          </a:p>
        </p:txBody>
      </p:sp>
      <p:sp>
        <p:nvSpPr>
          <p:cNvPr id="3" name="Content Placeholder 2"/>
          <p:cNvSpPr>
            <a:spLocks noGrp="1"/>
          </p:cNvSpPr>
          <p:nvPr>
            <p:ph idx="1"/>
          </p:nvPr>
        </p:nvSpPr>
        <p:spPr>
          <a:xfrm>
            <a:off x="269823" y="1593851"/>
            <a:ext cx="11345235" cy="5042612"/>
          </a:xfrm>
        </p:spPr>
        <p:txBody>
          <a:bodyPr>
            <a:noAutofit/>
          </a:bodyPr>
          <a:lstStyle/>
          <a:p>
            <a:pPr marL="136525" indent="0">
              <a:lnSpc>
                <a:spcPct val="100000"/>
              </a:lnSpc>
              <a:buNone/>
            </a:pPr>
            <a:r>
              <a:rPr lang="en-US" sz="3200" b="1" i="1" dirty="0"/>
              <a:t>WIOA …</a:t>
            </a:r>
          </a:p>
          <a:p>
            <a:pPr lvl="1">
              <a:lnSpc>
                <a:spcPct val="100000"/>
              </a:lnSpc>
              <a:buFont typeface="Wingdings" pitchFamily="2" charset="2"/>
              <a:buChar char="Ø"/>
            </a:pPr>
            <a:r>
              <a:rPr lang="en-US" sz="2200" dirty="0">
                <a:solidFill>
                  <a:srgbClr val="034680"/>
                </a:solidFill>
              </a:rPr>
              <a:t>Calls for streamlining of core programs, including the development of a Combined or Unified State Plan and cross-system/program common measures; and</a:t>
            </a:r>
          </a:p>
          <a:p>
            <a:pPr lvl="1">
              <a:lnSpc>
                <a:spcPct val="100000"/>
              </a:lnSpc>
              <a:spcAft>
                <a:spcPts val="600"/>
              </a:spcAft>
              <a:buFont typeface="Wingdings" pitchFamily="2" charset="2"/>
              <a:buChar char="Ø"/>
            </a:pPr>
            <a:r>
              <a:rPr lang="en-US" sz="2200" dirty="0">
                <a:solidFill>
                  <a:srgbClr val="034680"/>
                </a:solidFill>
              </a:rPr>
              <a:t>Calls for focusing services on targeted populations that have barriers to employment and for providing more wraparound services.</a:t>
            </a:r>
          </a:p>
          <a:p>
            <a:pPr marL="107950" indent="0">
              <a:lnSpc>
                <a:spcPct val="100000"/>
              </a:lnSpc>
              <a:spcAft>
                <a:spcPts val="600"/>
              </a:spcAft>
              <a:buNone/>
            </a:pPr>
            <a:r>
              <a:rPr lang="en-US" sz="3200" b="1" i="1" dirty="0"/>
              <a:t>The IRT …</a:t>
            </a:r>
          </a:p>
          <a:p>
            <a:pPr lvl="1">
              <a:lnSpc>
                <a:spcPct val="100000"/>
              </a:lnSpc>
              <a:buFont typeface="Wingdings" pitchFamily="2" charset="2"/>
              <a:buChar char="Ø"/>
            </a:pPr>
            <a:r>
              <a:rPr lang="en-US" sz="2200" dirty="0">
                <a:solidFill>
                  <a:srgbClr val="034680"/>
                </a:solidFill>
              </a:rPr>
              <a:t>Streamlines services through a cross-agency team approach; and</a:t>
            </a:r>
          </a:p>
          <a:p>
            <a:pPr lvl="1">
              <a:lnSpc>
                <a:spcPct val="100000"/>
              </a:lnSpc>
              <a:buFont typeface="Wingdings" pitchFamily="2" charset="2"/>
              <a:buChar char="Ø"/>
            </a:pPr>
            <a:r>
              <a:rPr lang="en-US" sz="2200" dirty="0">
                <a:solidFill>
                  <a:srgbClr val="034680"/>
                </a:solidFill>
              </a:rPr>
              <a:t>Offers a tangible model for providing wraparound services based on the individual need of the job seeker to help the job seeker meet their employment goal (WIOA Common Performance).</a:t>
            </a:r>
          </a:p>
        </p:txBody>
      </p:sp>
      <p:sp>
        <p:nvSpPr>
          <p:cNvPr id="4" name="Slide Number Placeholder 3"/>
          <p:cNvSpPr>
            <a:spLocks noGrp="1"/>
          </p:cNvSpPr>
          <p:nvPr>
            <p:ph type="sldNum" sz="quarter" idx="12"/>
          </p:nvPr>
        </p:nvSpPr>
        <p:spPr/>
        <p:txBody>
          <a:bodyPr/>
          <a:lstStyle/>
          <a:p>
            <a:fld id="{A7F8E3F6-DE14-48B2-B2BC-6FABA9630FB8}" type="slidenum">
              <a:rPr lang="en-US" smtClean="0"/>
              <a:t>6</a:t>
            </a:fld>
            <a:endParaRPr lang="en-US" dirty="0"/>
          </a:p>
        </p:txBody>
      </p:sp>
    </p:spTree>
    <p:extLst>
      <p:ext uri="{BB962C8B-B14F-4D97-AF65-F5344CB8AC3E}">
        <p14:creationId xmlns:p14="http://schemas.microsoft.com/office/powerpoint/2010/main" val="3740308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756" y="86855"/>
            <a:ext cx="10313504" cy="1127025"/>
          </a:xfrm>
          <a:prstGeom prst="rect">
            <a:avLst/>
          </a:prstGeom>
        </p:spPr>
        <p:txBody>
          <a:bodyPr anchor="b">
            <a:noAutofit/>
          </a:bodyPr>
          <a:lstStyle/>
          <a:p>
            <a:r>
              <a:rPr lang="en-US" sz="5400" dirty="0"/>
              <a:t>WIOA and the IRT </a:t>
            </a:r>
            <a:r>
              <a:rPr lang="en-US" sz="2800" dirty="0"/>
              <a:t>(continued)</a:t>
            </a:r>
          </a:p>
        </p:txBody>
      </p:sp>
      <p:sp>
        <p:nvSpPr>
          <p:cNvPr id="9" name="Text Placeholder 3">
            <a:extLst>
              <a:ext uri="{FF2B5EF4-FFF2-40B4-BE49-F238E27FC236}">
                <a16:creationId xmlns:a16="http://schemas.microsoft.com/office/drawing/2014/main" id="{3759264E-F60F-4040-AF16-E4DCA1132D20}"/>
              </a:ext>
            </a:extLst>
          </p:cNvPr>
          <p:cNvSpPr>
            <a:spLocks noGrp="1"/>
          </p:cNvSpPr>
          <p:nvPr>
            <p:ph type="body" idx="1"/>
          </p:nvPr>
        </p:nvSpPr>
        <p:spPr>
          <a:xfrm>
            <a:off x="784485" y="1743013"/>
            <a:ext cx="11013264" cy="1451214"/>
          </a:xfrm>
          <a:prstGeom prst="rect">
            <a:avLst/>
          </a:prstGeom>
        </p:spPr>
        <p:txBody>
          <a:bodyPr anchor="ctr">
            <a:noAutofit/>
          </a:bodyPr>
          <a:lstStyle/>
          <a:p>
            <a:pPr algn="ctr"/>
            <a:r>
              <a:rPr lang="en-US" sz="2800" i="1" dirty="0"/>
              <a:t>The IRT has many qualities that may make it an important and effective strategy for emerging WIOA service delivery models as it is a method of coordinating resources that is…</a:t>
            </a:r>
            <a:endParaRPr lang="en-US" sz="2800" b="1" i="1" dirty="0"/>
          </a:p>
        </p:txBody>
      </p:sp>
      <p:pic>
        <p:nvPicPr>
          <p:cNvPr id="8" name="Picture 7" descr="Checklist - Consumer focused; Outcome driven; Informal; Applicable through multiple outcomes &#10;&#10;"/>
          <p:cNvPicPr>
            <a:picLocks noChangeAspect="1"/>
          </p:cNvPicPr>
          <p:nvPr/>
        </p:nvPicPr>
        <p:blipFill>
          <a:blip r:embed="rId3"/>
          <a:stretch>
            <a:fillRect/>
          </a:stretch>
        </p:blipFill>
        <p:spPr>
          <a:xfrm>
            <a:off x="709467" y="3732097"/>
            <a:ext cx="11163300" cy="2600325"/>
          </a:xfrm>
          <a:prstGeom prst="rect">
            <a:avLst/>
          </a:prstGeom>
        </p:spPr>
      </p:pic>
      <p:pic>
        <p:nvPicPr>
          <p:cNvPr id="15" name="Graphic 6" descr="Checkmark">
            <a:extLst>
              <a:ext uri="{FF2B5EF4-FFF2-40B4-BE49-F238E27FC236}">
                <a16:creationId xmlns:a16="http://schemas.microsoft.com/office/drawing/2014/main" id="{DF3E31AB-BDDA-C546-9B17-DACA7028D9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667" y="3732097"/>
            <a:ext cx="457200" cy="457200"/>
          </a:xfrm>
          <a:prstGeom prst="rect">
            <a:avLst/>
          </a:prstGeom>
        </p:spPr>
      </p:pic>
      <p:pic>
        <p:nvPicPr>
          <p:cNvPr id="16" name="Graphic 6" descr="Checkmark">
            <a:extLst>
              <a:ext uri="{FF2B5EF4-FFF2-40B4-BE49-F238E27FC236}">
                <a16:creationId xmlns:a16="http://schemas.microsoft.com/office/drawing/2014/main" id="{DF3E31AB-BDDA-C546-9B17-DACA7028D9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667" y="4472564"/>
            <a:ext cx="457200" cy="457200"/>
          </a:xfrm>
          <a:prstGeom prst="rect">
            <a:avLst/>
          </a:prstGeom>
        </p:spPr>
      </p:pic>
      <p:pic>
        <p:nvPicPr>
          <p:cNvPr id="17" name="Graphic 6" descr="Checkmark">
            <a:extLst>
              <a:ext uri="{FF2B5EF4-FFF2-40B4-BE49-F238E27FC236}">
                <a16:creationId xmlns:a16="http://schemas.microsoft.com/office/drawing/2014/main" id="{DF3E31AB-BDDA-C546-9B17-DACA7028D9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667" y="5160891"/>
            <a:ext cx="457200" cy="457200"/>
          </a:xfrm>
          <a:prstGeom prst="rect">
            <a:avLst/>
          </a:prstGeom>
        </p:spPr>
      </p:pic>
      <p:pic>
        <p:nvPicPr>
          <p:cNvPr id="18" name="Graphic 6" descr="Checkmark">
            <a:extLst>
              <a:ext uri="{FF2B5EF4-FFF2-40B4-BE49-F238E27FC236}">
                <a16:creationId xmlns:a16="http://schemas.microsoft.com/office/drawing/2014/main" id="{DF3E31AB-BDDA-C546-9B17-DACA7028D9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485" y="5784614"/>
            <a:ext cx="457200" cy="457200"/>
          </a:xfrm>
          <a:prstGeom prst="rect">
            <a:avLst/>
          </a:prstGeom>
        </p:spPr>
      </p:pic>
      <p:sp>
        <p:nvSpPr>
          <p:cNvPr id="4" name="Slide Number Placeholder 3"/>
          <p:cNvSpPr>
            <a:spLocks noGrp="1"/>
          </p:cNvSpPr>
          <p:nvPr>
            <p:ph type="sldNum" sz="quarter" idx="12"/>
          </p:nvPr>
        </p:nvSpPr>
        <p:spPr>
          <a:prstGeom prst="rect">
            <a:avLst/>
          </a:prstGeo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4209979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3630" y="1873584"/>
            <a:ext cx="5142412" cy="2230065"/>
          </a:xfrm>
        </p:spPr>
        <p:txBody>
          <a:bodyPr>
            <a:normAutofit/>
          </a:bodyPr>
          <a:lstStyle/>
          <a:p>
            <a:r>
              <a:rPr lang="en-US" sz="5400" i="1" dirty="0"/>
              <a:t>Conceptualizing the IRT</a:t>
            </a:r>
          </a:p>
        </p:txBody>
      </p:sp>
    </p:spTree>
    <p:extLst>
      <p:ext uri="{BB962C8B-B14F-4D97-AF65-F5344CB8AC3E}">
        <p14:creationId xmlns:p14="http://schemas.microsoft.com/office/powerpoint/2010/main" val="3736349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Silo Effect</a:t>
            </a:r>
          </a:p>
        </p:txBody>
      </p:sp>
      <p:pic>
        <p:nvPicPr>
          <p:cNvPr id="4" name="Content Placeholder 3" descr="Image of men walking on tightropes, each holding an umbrella, between four silo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960" y="1915297"/>
            <a:ext cx="11478316" cy="4110330"/>
          </a:xfrm>
        </p:spPr>
      </p:pic>
      <p:sp>
        <p:nvSpPr>
          <p:cNvPr id="3" name="Slide Number Placeholder 2"/>
          <p:cNvSpPr>
            <a:spLocks noGrp="1"/>
          </p:cNvSpPr>
          <p:nvPr>
            <p:ph type="sldNum" sz="quarter" idx="12"/>
          </p:nvPr>
        </p:nvSpPr>
        <p:spPr/>
        <p:txBody>
          <a:bodyPr/>
          <a:lstStyle/>
          <a:p>
            <a:fld id="{A7F8E3F6-DE14-48B2-B2BC-6FABA9630FB8}" type="slidenum">
              <a:rPr lang="en-US" smtClean="0"/>
              <a:t>9</a:t>
            </a:fld>
            <a:endParaRPr lang="en-US" dirty="0"/>
          </a:p>
        </p:txBody>
      </p:sp>
    </p:spTree>
    <p:extLst>
      <p:ext uri="{BB962C8B-B14F-4D97-AF65-F5344CB8AC3E}">
        <p14:creationId xmlns:p14="http://schemas.microsoft.com/office/powerpoint/2010/main" val="124567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les Direction 16X9">
  <a:themeElements>
    <a:clrScheme name="TA 4 Accent">
      <a:dk1>
        <a:srgbClr val="545E74"/>
      </a:dk1>
      <a:lt1>
        <a:srgbClr val="FFFFFF"/>
      </a:lt1>
      <a:dk2>
        <a:srgbClr val="545E74"/>
      </a:dk2>
      <a:lt2>
        <a:srgbClr val="FFFFFF"/>
      </a:lt2>
      <a:accent1>
        <a:srgbClr val="545E74"/>
      </a:accent1>
      <a:accent2>
        <a:srgbClr val="E38E41"/>
      </a:accent2>
      <a:accent3>
        <a:srgbClr val="4D80B0"/>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ac-onlinelivetraining-template994-170302.potx" id="{DE10B169-6188-4613-9EF6-8E03F56CCDF8}" vid="{CF4AAC8A-F24E-4134-9FB1-45E4D76F1B4D}"/>
    </a:ext>
  </a:extLst>
</a:theme>
</file>

<file path=ppt/theme/theme2.xml><?xml version="1.0" encoding="utf-8"?>
<a:theme xmlns:a="http://schemas.openxmlformats.org/drawingml/2006/main" name="2_Sales Direction 16X9">
  <a:themeElements>
    <a:clrScheme name="TA 4 Accent">
      <a:dk1>
        <a:srgbClr val="545E74"/>
      </a:dk1>
      <a:lt1>
        <a:srgbClr val="FFFFFF"/>
      </a:lt1>
      <a:dk2>
        <a:srgbClr val="545E74"/>
      </a:dk2>
      <a:lt2>
        <a:srgbClr val="FFFFFF"/>
      </a:lt2>
      <a:accent1>
        <a:srgbClr val="545E74"/>
      </a:accent1>
      <a:accent2>
        <a:srgbClr val="E38E41"/>
      </a:accent2>
      <a:accent3>
        <a:srgbClr val="4D80B0"/>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wintac-onlinelivetraining-template994-170302</Template>
  <TotalTime>0</TotalTime>
  <Words>3015</Words>
  <Application>Microsoft Office PowerPoint</Application>
  <PresentationFormat>Widescreen</PresentationFormat>
  <Paragraphs>358</Paragraphs>
  <Slides>43</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Book Antiqua</vt:lpstr>
      <vt:lpstr>Calibri</vt:lpstr>
      <vt:lpstr>Times New Roman</vt:lpstr>
      <vt:lpstr>Wingdings</vt:lpstr>
      <vt:lpstr>Sales Direction 16X9</vt:lpstr>
      <vt:lpstr>2_Sales Direction 16X9</vt:lpstr>
      <vt:lpstr>The Integrated Resource Team </vt:lpstr>
      <vt:lpstr>Meet Your Facilitators</vt:lpstr>
      <vt:lpstr>Objectives</vt:lpstr>
      <vt:lpstr>Connecting the IRT to:  1: Delaware Workforce System Priorities  2: WIOA</vt:lpstr>
      <vt:lpstr>Delaware Statewide Service Alignment Goals</vt:lpstr>
      <vt:lpstr>WIOA and the IRT </vt:lpstr>
      <vt:lpstr>WIOA and the IRT (continued)</vt:lpstr>
      <vt:lpstr>Conceptualizing the IRT</vt:lpstr>
      <vt:lpstr>The Silo Effect</vt:lpstr>
      <vt:lpstr>The IRT Connection</vt:lpstr>
      <vt:lpstr>Historical Background</vt:lpstr>
      <vt:lpstr>Defining the IRT</vt:lpstr>
      <vt:lpstr>What is an IRT?</vt:lpstr>
      <vt:lpstr>Goals of the IRT</vt:lpstr>
      <vt:lpstr>What an IRT IS and What it IS NOT … </vt:lpstr>
      <vt:lpstr>Who Participates in an IRT?</vt:lpstr>
      <vt:lpstr>Developing Partnerships through the Community Academy</vt:lpstr>
      <vt:lpstr>The Community Academy – Strategy to Get to Know Your Partners</vt:lpstr>
      <vt:lpstr>Coordinating an IRT</vt:lpstr>
      <vt:lpstr>IRT Flow of Services</vt:lpstr>
      <vt:lpstr>Step 1:  Career Exploration and Need </vt:lpstr>
      <vt:lpstr>Step 1: Career Exploration and Need (continued)</vt:lpstr>
      <vt:lpstr>Step 2: Active Resource Coordination</vt:lpstr>
      <vt:lpstr>Step 2: ARC (continued)</vt:lpstr>
      <vt:lpstr>Step 2: ARC vs. Simple Referral</vt:lpstr>
      <vt:lpstr>Step 3:  Building the IRT</vt:lpstr>
      <vt:lpstr>Building the Team</vt:lpstr>
      <vt:lpstr>Step 3:  Who Should Be at the Table?</vt:lpstr>
      <vt:lpstr>Step 3: Approaching Partners</vt:lpstr>
      <vt:lpstr>Step 3: Building the IRT  - Partnerships </vt:lpstr>
      <vt:lpstr>Step 3: Building the IRT -- Convening the meeting</vt:lpstr>
      <vt:lpstr>Considerations and Plan Negotiation</vt:lpstr>
      <vt:lpstr>A Quick Review:</vt:lpstr>
      <vt:lpstr>IRT Considerations</vt:lpstr>
      <vt:lpstr>IRT Considerations (continued)</vt:lpstr>
      <vt:lpstr>Recapping the Benefits of the IRT</vt:lpstr>
      <vt:lpstr>The Benefits of an IRT – Win-Win (Slide 1 of 3)</vt:lpstr>
      <vt:lpstr>The Benefits of an IRT – Win-Win  (Slide 2 of 3)</vt:lpstr>
      <vt:lpstr>The Benefits of an IRT –Win-Win  (Slide 3 of 3)</vt:lpstr>
      <vt:lpstr>The IRT Positive Results</vt:lpstr>
      <vt:lpstr>The Emerging IRT Pilot in Delaware</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WINTAC PPT Template 1017</dc:title>
  <dc:creator/>
  <cp:keywords/>
  <cp:lastModifiedBy/>
  <cp:revision>1</cp:revision>
  <dcterms:created xsi:type="dcterms:W3CDTF">2017-03-05T20:40:28Z</dcterms:created>
  <dcterms:modified xsi:type="dcterms:W3CDTF">2020-08-19T12:02:07Z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ArticulateGUID">
    <vt:lpwstr>301EF257-B08F-4982-9CC2-2B819D567FEA</vt:lpwstr>
  </property>
  <property fmtid="{D5CDD505-2E9C-101B-9397-08002B2CF9AE}" pid="4" name="ArticulatePath">
    <vt:lpwstr>17406_presentation_v6</vt:lpwstr>
  </property>
</Properties>
</file>